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imes New Roman" charset="1" panose="02030502070405020303"/>
      <p:regular r:id="rId15"/>
    </p:embeddedFont>
    <p:embeddedFont>
      <p:font typeface="Lora Bold" charset="1" panose="00000800000000000000"/>
      <p:regular r:id="rId16"/>
    </p:embeddedFont>
    <p:embeddedFont>
      <p:font typeface="Bobby Jones" charset="1" panose="00000000000000000000"/>
      <p:regular r:id="rId17"/>
    </p:embeddedFont>
    <p:embeddedFont>
      <p:font typeface="Poppins" charset="1" panose="00000500000000000000"/>
      <p:regular r:id="rId18"/>
    </p:embeddedFont>
    <p:embeddedFont>
      <p:font typeface="Lumios Brush" charset="1" panose="00000000000000000000"/>
      <p:regular r:id="rId19"/>
    </p:embeddedFont>
    <p:embeddedFont>
      <p:font typeface="Nefelibata Sans" charset="1" panose="00000500000000000000"/>
      <p:regular r:id="rId20"/>
    </p:embeddedFont>
    <p:embeddedFont>
      <p:font typeface="Times New Roman Bold" charset="1" panose="02030802070405020303"/>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jpeg" Type="http://schemas.openxmlformats.org/officeDocument/2006/relationships/image"/><Relationship Id="rId5"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jpeg" Type="http://schemas.openxmlformats.org/officeDocument/2006/relationships/image"/><Relationship Id="rId5"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deccanherald.com/india/karnataka/bengaluru/city-sees-spike-in-accident-victims-dying-en-route-to-hospital-2998128" TargetMode="External" Type="http://schemas.openxmlformats.org/officeDocument/2006/relationships/hyperlink"/><Relationship Id="rId3" Target="https://www.hindustantimes.com/cities/ranchi-news/jharkhand-govt-seeks-explanation-from-agency-over-deaths-due-to-ambulance-delay-101697386785120.html" TargetMode="External" Type="http://schemas.openxmlformats.org/officeDocument/2006/relationships/hyperlink"/><Relationship Id="rId4" Target="https://timesofindia.indiatimes.com/city/bhopal/6-ambulances-stuck-in-jam-trafic-clogged-for-3-hours/articleshow/104839760.cms" TargetMode="External" Type="http://schemas.openxmlformats.org/officeDocument/2006/relationships/hyperlink"/><Relationship Id="rId5" Target="https://timesofindia.indiatimes.com/city/chandigarh/car-catches-fire-on-busy-road-traffic-jam-delays-firemen/articleshow/69002039.cms" TargetMode="External" Type="http://schemas.openxmlformats.org/officeDocument/2006/relationships/hyperlink"/><Relationship Id="rId6" Target="https://www.timesnownews.com/mumbai/1-child-dead-the-other-critical-mumbai-familys-4-hour-ordeal-as-ambulance-gets-stuck-in-traffic-article-108130697"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8875315" y="6623384"/>
            <a:ext cx="8822281" cy="7975342"/>
            <a:chOff x="0" y="0"/>
            <a:chExt cx="6350000" cy="5740400"/>
          </a:xfrm>
        </p:grpSpPr>
        <p:sp>
          <p:nvSpPr>
            <p:cNvPr name="Freeform 4" id="4"/>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solidFill>
              <a:srgbClr val="000000"/>
            </a:solidFill>
            <a:ln w="12700">
              <a:solidFill>
                <a:srgbClr val="000000"/>
              </a:solidFill>
            </a:ln>
          </p:spPr>
        </p:sp>
      </p:grpSp>
      <p:grpSp>
        <p:nvGrpSpPr>
          <p:cNvPr name="Group 5" id="5"/>
          <p:cNvGrpSpPr/>
          <p:nvPr/>
        </p:nvGrpSpPr>
        <p:grpSpPr>
          <a:xfrm rot="0">
            <a:off x="10692609" y="8489068"/>
            <a:ext cx="5573054" cy="1538463"/>
            <a:chOff x="0" y="0"/>
            <a:chExt cx="1467800" cy="405192"/>
          </a:xfrm>
        </p:grpSpPr>
        <p:sp>
          <p:nvSpPr>
            <p:cNvPr name="Freeform 6" id="6"/>
            <p:cNvSpPr/>
            <p:nvPr/>
          </p:nvSpPr>
          <p:spPr>
            <a:xfrm flipH="false" flipV="false" rot="0">
              <a:off x="0" y="0"/>
              <a:ext cx="1467800" cy="405192"/>
            </a:xfrm>
            <a:custGeom>
              <a:avLst/>
              <a:gdLst/>
              <a:ahLst/>
              <a:cxnLst/>
              <a:rect r="r" b="b" t="t" l="l"/>
              <a:pathLst>
                <a:path h="405192" w="1467800">
                  <a:moveTo>
                    <a:pt x="70848" y="0"/>
                  </a:moveTo>
                  <a:lnTo>
                    <a:pt x="1396953" y="0"/>
                  </a:lnTo>
                  <a:cubicBezTo>
                    <a:pt x="1436081" y="0"/>
                    <a:pt x="1467800" y="31720"/>
                    <a:pt x="1467800" y="70848"/>
                  </a:cubicBezTo>
                  <a:lnTo>
                    <a:pt x="1467800" y="334344"/>
                  </a:lnTo>
                  <a:cubicBezTo>
                    <a:pt x="1467800" y="353134"/>
                    <a:pt x="1460336" y="371155"/>
                    <a:pt x="1447050" y="384441"/>
                  </a:cubicBezTo>
                  <a:cubicBezTo>
                    <a:pt x="1433763" y="397728"/>
                    <a:pt x="1415743" y="405192"/>
                    <a:pt x="1396953" y="405192"/>
                  </a:cubicBezTo>
                  <a:lnTo>
                    <a:pt x="70848" y="405192"/>
                  </a:lnTo>
                  <a:cubicBezTo>
                    <a:pt x="52058" y="405192"/>
                    <a:pt x="34037" y="397728"/>
                    <a:pt x="20751" y="384441"/>
                  </a:cubicBezTo>
                  <a:cubicBezTo>
                    <a:pt x="7464" y="371155"/>
                    <a:pt x="0" y="353134"/>
                    <a:pt x="0" y="334344"/>
                  </a:cubicBezTo>
                  <a:lnTo>
                    <a:pt x="0" y="70848"/>
                  </a:lnTo>
                  <a:cubicBezTo>
                    <a:pt x="0" y="52058"/>
                    <a:pt x="7464" y="34037"/>
                    <a:pt x="20751" y="20751"/>
                  </a:cubicBezTo>
                  <a:cubicBezTo>
                    <a:pt x="34037" y="7464"/>
                    <a:pt x="52058" y="0"/>
                    <a:pt x="70848" y="0"/>
                  </a:cubicBezTo>
                  <a:close/>
                </a:path>
              </a:pathLst>
            </a:custGeom>
            <a:solidFill>
              <a:srgbClr val="000000">
                <a:alpha val="0"/>
              </a:srgbClr>
            </a:solidFill>
            <a:ln w="9525" cap="rnd">
              <a:solidFill>
                <a:srgbClr val="FFFFFF"/>
              </a:solidFill>
              <a:prstDash val="solid"/>
              <a:round/>
            </a:ln>
          </p:spPr>
        </p:sp>
        <p:sp>
          <p:nvSpPr>
            <p:cNvPr name="TextBox 7" id="7"/>
            <p:cNvSpPr txBox="true"/>
            <p:nvPr/>
          </p:nvSpPr>
          <p:spPr>
            <a:xfrm>
              <a:off x="0" y="-38100"/>
              <a:ext cx="1467800" cy="443292"/>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2112683" y="641968"/>
            <a:ext cx="5146617" cy="5728013"/>
            <a:chOff x="0" y="0"/>
            <a:chExt cx="797346" cy="887419"/>
          </a:xfrm>
        </p:grpSpPr>
        <p:sp>
          <p:nvSpPr>
            <p:cNvPr name="Freeform 9" id="9"/>
            <p:cNvSpPr/>
            <p:nvPr/>
          </p:nvSpPr>
          <p:spPr>
            <a:xfrm flipH="false" flipV="false" rot="0">
              <a:off x="0" y="0"/>
              <a:ext cx="797346" cy="887419"/>
            </a:xfrm>
            <a:custGeom>
              <a:avLst/>
              <a:gdLst/>
              <a:ahLst/>
              <a:cxnLst/>
              <a:rect r="r" b="b" t="t" l="l"/>
              <a:pathLst>
                <a:path h="887419" w="797346">
                  <a:moveTo>
                    <a:pt x="94769" y="0"/>
                  </a:moveTo>
                  <a:lnTo>
                    <a:pt x="702576" y="0"/>
                  </a:lnTo>
                  <a:cubicBezTo>
                    <a:pt x="754916" y="0"/>
                    <a:pt x="797346" y="42430"/>
                    <a:pt x="797346" y="94769"/>
                  </a:cubicBezTo>
                  <a:lnTo>
                    <a:pt x="797346" y="792650"/>
                  </a:lnTo>
                  <a:cubicBezTo>
                    <a:pt x="797346" y="844989"/>
                    <a:pt x="754916" y="887419"/>
                    <a:pt x="702576" y="887419"/>
                  </a:cubicBezTo>
                  <a:lnTo>
                    <a:pt x="94769" y="887419"/>
                  </a:lnTo>
                  <a:cubicBezTo>
                    <a:pt x="42430" y="887419"/>
                    <a:pt x="0" y="844989"/>
                    <a:pt x="0" y="792650"/>
                  </a:cubicBezTo>
                  <a:lnTo>
                    <a:pt x="0" y="94769"/>
                  </a:lnTo>
                  <a:cubicBezTo>
                    <a:pt x="0" y="42430"/>
                    <a:pt x="42430" y="0"/>
                    <a:pt x="94769" y="0"/>
                  </a:cubicBezTo>
                  <a:close/>
                </a:path>
              </a:pathLst>
            </a:custGeom>
            <a:blipFill>
              <a:blip r:embed="rId3"/>
              <a:stretch>
                <a:fillRect l="-33624" t="0" r="-33624" b="0"/>
              </a:stretch>
            </a:blipFill>
          </p:spPr>
        </p:sp>
      </p:grpSp>
      <p:grpSp>
        <p:nvGrpSpPr>
          <p:cNvPr name="Group 10" id="10"/>
          <p:cNvGrpSpPr/>
          <p:nvPr/>
        </p:nvGrpSpPr>
        <p:grpSpPr>
          <a:xfrm rot="0">
            <a:off x="737389" y="7434433"/>
            <a:ext cx="7133139" cy="2852567"/>
            <a:chOff x="0" y="0"/>
            <a:chExt cx="1105110" cy="441937"/>
          </a:xfrm>
        </p:grpSpPr>
        <p:sp>
          <p:nvSpPr>
            <p:cNvPr name="Freeform 11" id="11"/>
            <p:cNvSpPr/>
            <p:nvPr/>
          </p:nvSpPr>
          <p:spPr>
            <a:xfrm flipH="false" flipV="false" rot="0">
              <a:off x="0" y="0"/>
              <a:ext cx="1105110" cy="441937"/>
            </a:xfrm>
            <a:custGeom>
              <a:avLst/>
              <a:gdLst/>
              <a:ahLst/>
              <a:cxnLst/>
              <a:rect r="r" b="b" t="t" l="l"/>
              <a:pathLst>
                <a:path h="441937" w="1105110">
                  <a:moveTo>
                    <a:pt x="108535" y="0"/>
                  </a:moveTo>
                  <a:lnTo>
                    <a:pt x="996575" y="0"/>
                  </a:lnTo>
                  <a:cubicBezTo>
                    <a:pt x="1056517" y="0"/>
                    <a:pt x="1105110" y="48593"/>
                    <a:pt x="1105110" y="108535"/>
                  </a:cubicBezTo>
                  <a:lnTo>
                    <a:pt x="1105110" y="333403"/>
                  </a:lnTo>
                  <a:cubicBezTo>
                    <a:pt x="1105110" y="393345"/>
                    <a:pt x="1056517" y="441937"/>
                    <a:pt x="996575" y="441937"/>
                  </a:cubicBezTo>
                  <a:lnTo>
                    <a:pt x="108535" y="441937"/>
                  </a:lnTo>
                  <a:cubicBezTo>
                    <a:pt x="48593" y="441937"/>
                    <a:pt x="0" y="393345"/>
                    <a:pt x="0" y="333403"/>
                  </a:cubicBezTo>
                  <a:lnTo>
                    <a:pt x="0" y="108535"/>
                  </a:lnTo>
                  <a:cubicBezTo>
                    <a:pt x="0" y="48593"/>
                    <a:pt x="48593" y="0"/>
                    <a:pt x="108535" y="0"/>
                  </a:cubicBezTo>
                  <a:close/>
                </a:path>
              </a:pathLst>
            </a:custGeom>
            <a:blipFill>
              <a:blip r:embed="rId4"/>
              <a:stretch>
                <a:fillRect l="0" t="-27650" r="0" b="-27650"/>
              </a:stretch>
            </a:blipFill>
          </p:spPr>
        </p:sp>
      </p:grpSp>
      <p:grpSp>
        <p:nvGrpSpPr>
          <p:cNvPr name="Group 12" id="12"/>
          <p:cNvGrpSpPr/>
          <p:nvPr/>
        </p:nvGrpSpPr>
        <p:grpSpPr>
          <a:xfrm rot="0">
            <a:off x="-337186" y="-113932"/>
            <a:ext cx="11029796" cy="6483913"/>
            <a:chOff x="0" y="0"/>
            <a:chExt cx="1708804" cy="1004528"/>
          </a:xfrm>
        </p:grpSpPr>
        <p:sp>
          <p:nvSpPr>
            <p:cNvPr name="Freeform 13" id="13"/>
            <p:cNvSpPr/>
            <p:nvPr/>
          </p:nvSpPr>
          <p:spPr>
            <a:xfrm flipH="false" flipV="false" rot="0">
              <a:off x="0" y="0"/>
              <a:ext cx="1708804" cy="1004528"/>
            </a:xfrm>
            <a:custGeom>
              <a:avLst/>
              <a:gdLst/>
              <a:ahLst/>
              <a:cxnLst/>
              <a:rect r="r" b="b" t="t" l="l"/>
              <a:pathLst>
                <a:path h="1004528" w="1708804">
                  <a:moveTo>
                    <a:pt x="16144" y="0"/>
                  </a:moveTo>
                  <a:lnTo>
                    <a:pt x="1692660" y="0"/>
                  </a:lnTo>
                  <a:cubicBezTo>
                    <a:pt x="1696942" y="0"/>
                    <a:pt x="1701048" y="1701"/>
                    <a:pt x="1704076" y="4728"/>
                  </a:cubicBezTo>
                  <a:cubicBezTo>
                    <a:pt x="1707103" y="7756"/>
                    <a:pt x="1708804" y="11862"/>
                    <a:pt x="1708804" y="16144"/>
                  </a:cubicBezTo>
                  <a:lnTo>
                    <a:pt x="1708804" y="988384"/>
                  </a:lnTo>
                  <a:cubicBezTo>
                    <a:pt x="1708804" y="992665"/>
                    <a:pt x="1707103" y="996772"/>
                    <a:pt x="1704076" y="999799"/>
                  </a:cubicBezTo>
                  <a:cubicBezTo>
                    <a:pt x="1701048" y="1002827"/>
                    <a:pt x="1696942" y="1004528"/>
                    <a:pt x="1692660" y="1004528"/>
                  </a:cubicBezTo>
                  <a:lnTo>
                    <a:pt x="16144" y="1004528"/>
                  </a:lnTo>
                  <a:cubicBezTo>
                    <a:pt x="11862" y="1004528"/>
                    <a:pt x="7756" y="1002827"/>
                    <a:pt x="4728" y="999799"/>
                  </a:cubicBezTo>
                  <a:cubicBezTo>
                    <a:pt x="1701" y="996772"/>
                    <a:pt x="0" y="992665"/>
                    <a:pt x="0" y="988384"/>
                  </a:cubicBezTo>
                  <a:lnTo>
                    <a:pt x="0" y="16144"/>
                  </a:lnTo>
                  <a:cubicBezTo>
                    <a:pt x="0" y="11862"/>
                    <a:pt x="1701" y="7756"/>
                    <a:pt x="4728" y="4728"/>
                  </a:cubicBezTo>
                  <a:cubicBezTo>
                    <a:pt x="7756" y="1701"/>
                    <a:pt x="11862" y="0"/>
                    <a:pt x="16144" y="0"/>
                  </a:cubicBezTo>
                  <a:close/>
                </a:path>
              </a:pathLst>
            </a:custGeom>
            <a:solidFill>
              <a:srgbClr val="000000"/>
            </a:solidFill>
            <a:ln w="12700">
              <a:solidFill>
                <a:srgbClr val="000000"/>
              </a:solidFill>
            </a:ln>
          </p:spPr>
        </p:sp>
      </p:grpSp>
      <p:grpSp>
        <p:nvGrpSpPr>
          <p:cNvPr name="Group 14" id="14"/>
          <p:cNvGrpSpPr/>
          <p:nvPr/>
        </p:nvGrpSpPr>
        <p:grpSpPr>
          <a:xfrm rot="0">
            <a:off x="737389" y="3190699"/>
            <a:ext cx="2875942" cy="287594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TextBox 16" id="16"/>
          <p:cNvSpPr txBox="true"/>
          <p:nvPr/>
        </p:nvSpPr>
        <p:spPr>
          <a:xfrm rot="0">
            <a:off x="-337186" y="1500760"/>
            <a:ext cx="9955220" cy="7886067"/>
          </a:xfrm>
          <a:prstGeom prst="rect">
            <a:avLst/>
          </a:prstGeom>
        </p:spPr>
        <p:txBody>
          <a:bodyPr anchor="t" rtlCol="false" tIns="0" lIns="0" bIns="0" rIns="0">
            <a:spAutoFit/>
          </a:bodyPr>
          <a:lstStyle/>
          <a:p>
            <a:pPr algn="r">
              <a:lnSpc>
                <a:spcPts val="11868"/>
              </a:lnSpc>
            </a:pPr>
            <a:r>
              <a:rPr lang="en-US" sz="8299">
                <a:solidFill>
                  <a:srgbClr val="F0EBE3"/>
                </a:solidFill>
                <a:latin typeface="Times New Roman"/>
                <a:ea typeface="Times New Roman"/>
                <a:cs typeface="Times New Roman"/>
                <a:sym typeface="Times New Roman"/>
              </a:rPr>
              <a:t>MANEUVERING</a:t>
            </a:r>
          </a:p>
          <a:p>
            <a:pPr algn="r">
              <a:lnSpc>
                <a:spcPts val="9710"/>
              </a:lnSpc>
            </a:pPr>
            <a:r>
              <a:rPr lang="en-US" sz="8299">
                <a:solidFill>
                  <a:srgbClr val="F0EBE3"/>
                </a:solidFill>
                <a:latin typeface="Times New Roman"/>
                <a:ea typeface="Times New Roman"/>
                <a:cs typeface="Times New Roman"/>
                <a:sym typeface="Times New Roman"/>
              </a:rPr>
              <a:t>SYSTEM</a:t>
            </a:r>
          </a:p>
          <a:p>
            <a:pPr algn="r">
              <a:lnSpc>
                <a:spcPts val="9710"/>
              </a:lnSpc>
            </a:pPr>
          </a:p>
          <a:p>
            <a:pPr algn="r">
              <a:lnSpc>
                <a:spcPts val="9710"/>
              </a:lnSpc>
            </a:pPr>
          </a:p>
          <a:p>
            <a:pPr algn="r">
              <a:lnSpc>
                <a:spcPts val="9710"/>
              </a:lnSpc>
            </a:pPr>
          </a:p>
          <a:p>
            <a:pPr algn="r">
              <a:lnSpc>
                <a:spcPts val="9710"/>
              </a:lnSpc>
            </a:pPr>
          </a:p>
        </p:txBody>
      </p:sp>
      <p:sp>
        <p:nvSpPr>
          <p:cNvPr name="TextBox 17" id="17"/>
          <p:cNvSpPr txBox="true"/>
          <p:nvPr/>
        </p:nvSpPr>
        <p:spPr>
          <a:xfrm rot="0">
            <a:off x="10872954" y="8494006"/>
            <a:ext cx="4827004" cy="1390650"/>
          </a:xfrm>
          <a:prstGeom prst="rect">
            <a:avLst/>
          </a:prstGeom>
        </p:spPr>
        <p:txBody>
          <a:bodyPr anchor="t" rtlCol="false" tIns="0" lIns="0" bIns="0" rIns="0">
            <a:spAutoFit/>
          </a:bodyPr>
          <a:lstStyle/>
          <a:p>
            <a:pPr algn="ctr">
              <a:lnSpc>
                <a:spcPts val="5174"/>
              </a:lnSpc>
            </a:pPr>
            <a:r>
              <a:rPr lang="en-US" sz="4499">
                <a:solidFill>
                  <a:srgbClr val="F0EBE3"/>
                </a:solidFill>
                <a:latin typeface="Times New Roman"/>
                <a:ea typeface="Times New Roman"/>
                <a:cs typeface="Times New Roman"/>
                <a:sym typeface="Times New Roman"/>
              </a:rPr>
              <a:t>By TRAILBLAZERS</a:t>
            </a:r>
          </a:p>
        </p:txBody>
      </p:sp>
      <p:sp>
        <p:nvSpPr>
          <p:cNvPr name="TextBox 18" id="18"/>
          <p:cNvSpPr txBox="true"/>
          <p:nvPr/>
        </p:nvSpPr>
        <p:spPr>
          <a:xfrm rot="0">
            <a:off x="1028700" y="391652"/>
            <a:ext cx="9393287" cy="1452009"/>
          </a:xfrm>
          <a:prstGeom prst="rect">
            <a:avLst/>
          </a:prstGeom>
        </p:spPr>
        <p:txBody>
          <a:bodyPr anchor="t" rtlCol="false" tIns="0" lIns="0" bIns="0" rIns="0">
            <a:spAutoFit/>
          </a:bodyPr>
          <a:lstStyle/>
          <a:p>
            <a:pPr algn="l">
              <a:lnSpc>
                <a:spcPts val="10067"/>
              </a:lnSpc>
            </a:pPr>
            <a:r>
              <a:rPr lang="en-US" sz="8604">
                <a:solidFill>
                  <a:srgbClr val="F0EBE3"/>
                </a:solidFill>
                <a:latin typeface="Times New Roman"/>
                <a:ea typeface="Times New Roman"/>
                <a:cs typeface="Times New Roman"/>
                <a:sym typeface="Times New Roman"/>
              </a:rPr>
              <a:t>SMART ROUTE</a:t>
            </a:r>
          </a:p>
        </p:txBody>
      </p:sp>
      <p:sp>
        <p:nvSpPr>
          <p:cNvPr name="TextBox 19" id="19"/>
          <p:cNvSpPr txBox="true"/>
          <p:nvPr/>
        </p:nvSpPr>
        <p:spPr>
          <a:xfrm rot="0">
            <a:off x="9421613" y="7019141"/>
            <a:ext cx="7729686" cy="840740"/>
          </a:xfrm>
          <a:prstGeom prst="rect">
            <a:avLst/>
          </a:prstGeom>
        </p:spPr>
        <p:txBody>
          <a:bodyPr anchor="t" rtlCol="false" tIns="0" lIns="0" bIns="0" rIns="0">
            <a:spAutoFit/>
          </a:bodyPr>
          <a:lstStyle/>
          <a:p>
            <a:pPr algn="ctr">
              <a:lnSpc>
                <a:spcPts val="6160"/>
              </a:lnSpc>
            </a:pPr>
            <a:r>
              <a:rPr lang="en-US" sz="4400">
                <a:solidFill>
                  <a:srgbClr val="F0EBE3"/>
                </a:solidFill>
                <a:latin typeface="Times New Roman"/>
                <a:ea typeface="Times New Roman"/>
                <a:cs typeface="Times New Roman"/>
                <a:sym typeface="Times New Roman"/>
              </a:rPr>
              <a:t>A LIFE SAVING INITIATIVE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330905" y="6733016"/>
            <a:ext cx="2450094" cy="3142787"/>
            <a:chOff x="0" y="0"/>
            <a:chExt cx="2637699" cy="3383431"/>
          </a:xfrm>
        </p:grpSpPr>
        <p:sp>
          <p:nvSpPr>
            <p:cNvPr name="Freeform 4" id="4"/>
            <p:cNvSpPr/>
            <p:nvPr/>
          </p:nvSpPr>
          <p:spPr>
            <a:xfrm flipH="false" flipV="false" rot="0">
              <a:off x="0" y="0"/>
              <a:ext cx="2637699" cy="3383431"/>
            </a:xfrm>
            <a:custGeom>
              <a:avLst/>
              <a:gdLst/>
              <a:ahLst/>
              <a:cxnLst/>
              <a:rect r="r" b="b" t="t" l="l"/>
              <a:pathLst>
                <a:path h="3383431" w="2637699">
                  <a:moveTo>
                    <a:pt x="2513238" y="3383431"/>
                  </a:moveTo>
                  <a:lnTo>
                    <a:pt x="124460" y="3383431"/>
                  </a:lnTo>
                  <a:cubicBezTo>
                    <a:pt x="55880" y="3383431"/>
                    <a:pt x="0" y="3327551"/>
                    <a:pt x="0" y="3258971"/>
                  </a:cubicBezTo>
                  <a:lnTo>
                    <a:pt x="0" y="124460"/>
                  </a:lnTo>
                  <a:cubicBezTo>
                    <a:pt x="0" y="55880"/>
                    <a:pt x="55880" y="0"/>
                    <a:pt x="124460" y="0"/>
                  </a:cubicBezTo>
                  <a:lnTo>
                    <a:pt x="2513239" y="0"/>
                  </a:lnTo>
                  <a:cubicBezTo>
                    <a:pt x="2581819" y="0"/>
                    <a:pt x="2637699" y="55880"/>
                    <a:pt x="2637699" y="124460"/>
                  </a:cubicBezTo>
                  <a:lnTo>
                    <a:pt x="2637699" y="3258971"/>
                  </a:lnTo>
                  <a:cubicBezTo>
                    <a:pt x="2637699" y="3327551"/>
                    <a:pt x="2581819" y="3383431"/>
                    <a:pt x="2513239" y="3383431"/>
                  </a:cubicBezTo>
                  <a:close/>
                </a:path>
              </a:pathLst>
            </a:custGeom>
            <a:solidFill>
              <a:srgbClr val="000000"/>
            </a:solidFill>
          </p:spPr>
        </p:sp>
      </p:grpSp>
      <p:grpSp>
        <p:nvGrpSpPr>
          <p:cNvPr name="Group 5" id="5"/>
          <p:cNvGrpSpPr/>
          <p:nvPr/>
        </p:nvGrpSpPr>
        <p:grpSpPr>
          <a:xfrm rot="0">
            <a:off x="12502804" y="5161623"/>
            <a:ext cx="2450094" cy="3142787"/>
            <a:chOff x="0" y="0"/>
            <a:chExt cx="2637699" cy="3383431"/>
          </a:xfrm>
        </p:grpSpPr>
        <p:sp>
          <p:nvSpPr>
            <p:cNvPr name="Freeform 6" id="6"/>
            <p:cNvSpPr/>
            <p:nvPr/>
          </p:nvSpPr>
          <p:spPr>
            <a:xfrm flipH="false" flipV="false" rot="0">
              <a:off x="0" y="0"/>
              <a:ext cx="2637699" cy="3383431"/>
            </a:xfrm>
            <a:custGeom>
              <a:avLst/>
              <a:gdLst/>
              <a:ahLst/>
              <a:cxnLst/>
              <a:rect r="r" b="b" t="t" l="l"/>
              <a:pathLst>
                <a:path h="3383431" w="2637699">
                  <a:moveTo>
                    <a:pt x="2513238" y="3383431"/>
                  </a:moveTo>
                  <a:lnTo>
                    <a:pt x="124460" y="3383431"/>
                  </a:lnTo>
                  <a:cubicBezTo>
                    <a:pt x="55880" y="3383431"/>
                    <a:pt x="0" y="3327551"/>
                    <a:pt x="0" y="3258971"/>
                  </a:cubicBezTo>
                  <a:lnTo>
                    <a:pt x="0" y="124460"/>
                  </a:lnTo>
                  <a:cubicBezTo>
                    <a:pt x="0" y="55880"/>
                    <a:pt x="55880" y="0"/>
                    <a:pt x="124460" y="0"/>
                  </a:cubicBezTo>
                  <a:lnTo>
                    <a:pt x="2513239" y="0"/>
                  </a:lnTo>
                  <a:cubicBezTo>
                    <a:pt x="2581819" y="0"/>
                    <a:pt x="2637699" y="55880"/>
                    <a:pt x="2637699" y="124460"/>
                  </a:cubicBezTo>
                  <a:lnTo>
                    <a:pt x="2637699" y="3258971"/>
                  </a:lnTo>
                  <a:cubicBezTo>
                    <a:pt x="2637699" y="3327551"/>
                    <a:pt x="2581819" y="3383431"/>
                    <a:pt x="2513239" y="3383431"/>
                  </a:cubicBezTo>
                  <a:close/>
                </a:path>
              </a:pathLst>
            </a:custGeom>
            <a:solidFill>
              <a:srgbClr val="000000"/>
            </a:solidFill>
          </p:spPr>
        </p:sp>
      </p:grpSp>
      <p:grpSp>
        <p:nvGrpSpPr>
          <p:cNvPr name="Group 7" id="7"/>
          <p:cNvGrpSpPr/>
          <p:nvPr/>
        </p:nvGrpSpPr>
        <p:grpSpPr>
          <a:xfrm rot="0">
            <a:off x="9679180" y="6733016"/>
            <a:ext cx="2450094" cy="3142787"/>
            <a:chOff x="0" y="0"/>
            <a:chExt cx="2637699" cy="3383431"/>
          </a:xfrm>
        </p:grpSpPr>
        <p:sp>
          <p:nvSpPr>
            <p:cNvPr name="Freeform 8" id="8"/>
            <p:cNvSpPr/>
            <p:nvPr/>
          </p:nvSpPr>
          <p:spPr>
            <a:xfrm flipH="false" flipV="false" rot="0">
              <a:off x="0" y="0"/>
              <a:ext cx="2637699" cy="3383431"/>
            </a:xfrm>
            <a:custGeom>
              <a:avLst/>
              <a:gdLst/>
              <a:ahLst/>
              <a:cxnLst/>
              <a:rect r="r" b="b" t="t" l="l"/>
              <a:pathLst>
                <a:path h="3383431" w="2637699">
                  <a:moveTo>
                    <a:pt x="2513238" y="3383431"/>
                  </a:moveTo>
                  <a:lnTo>
                    <a:pt x="124460" y="3383431"/>
                  </a:lnTo>
                  <a:cubicBezTo>
                    <a:pt x="55880" y="3383431"/>
                    <a:pt x="0" y="3327551"/>
                    <a:pt x="0" y="3258971"/>
                  </a:cubicBezTo>
                  <a:lnTo>
                    <a:pt x="0" y="124460"/>
                  </a:lnTo>
                  <a:cubicBezTo>
                    <a:pt x="0" y="55880"/>
                    <a:pt x="55880" y="0"/>
                    <a:pt x="124460" y="0"/>
                  </a:cubicBezTo>
                  <a:lnTo>
                    <a:pt x="2513239" y="0"/>
                  </a:lnTo>
                  <a:cubicBezTo>
                    <a:pt x="2581819" y="0"/>
                    <a:pt x="2637699" y="55880"/>
                    <a:pt x="2637699" y="124460"/>
                  </a:cubicBezTo>
                  <a:lnTo>
                    <a:pt x="2637699" y="3258971"/>
                  </a:lnTo>
                  <a:cubicBezTo>
                    <a:pt x="2637699" y="3327551"/>
                    <a:pt x="2581819" y="3383431"/>
                    <a:pt x="2513239" y="3383431"/>
                  </a:cubicBezTo>
                  <a:close/>
                </a:path>
              </a:pathLst>
            </a:custGeom>
            <a:solidFill>
              <a:srgbClr val="000000"/>
            </a:solidFill>
          </p:spPr>
        </p:sp>
      </p:grpSp>
      <p:grpSp>
        <p:nvGrpSpPr>
          <p:cNvPr name="Group 9" id="9"/>
          <p:cNvGrpSpPr/>
          <p:nvPr/>
        </p:nvGrpSpPr>
        <p:grpSpPr>
          <a:xfrm rot="0">
            <a:off x="6855557" y="5161623"/>
            <a:ext cx="2450094" cy="3142787"/>
            <a:chOff x="0" y="0"/>
            <a:chExt cx="2637699" cy="3383431"/>
          </a:xfrm>
        </p:grpSpPr>
        <p:sp>
          <p:nvSpPr>
            <p:cNvPr name="Freeform 10" id="10"/>
            <p:cNvSpPr/>
            <p:nvPr/>
          </p:nvSpPr>
          <p:spPr>
            <a:xfrm flipH="false" flipV="false" rot="0">
              <a:off x="0" y="0"/>
              <a:ext cx="2637699" cy="3383431"/>
            </a:xfrm>
            <a:custGeom>
              <a:avLst/>
              <a:gdLst/>
              <a:ahLst/>
              <a:cxnLst/>
              <a:rect r="r" b="b" t="t" l="l"/>
              <a:pathLst>
                <a:path h="3383431" w="2637699">
                  <a:moveTo>
                    <a:pt x="2513238" y="3383431"/>
                  </a:moveTo>
                  <a:lnTo>
                    <a:pt x="124460" y="3383431"/>
                  </a:lnTo>
                  <a:cubicBezTo>
                    <a:pt x="55880" y="3383431"/>
                    <a:pt x="0" y="3327551"/>
                    <a:pt x="0" y="3258971"/>
                  </a:cubicBezTo>
                  <a:lnTo>
                    <a:pt x="0" y="124460"/>
                  </a:lnTo>
                  <a:cubicBezTo>
                    <a:pt x="0" y="55880"/>
                    <a:pt x="55880" y="0"/>
                    <a:pt x="124460" y="0"/>
                  </a:cubicBezTo>
                  <a:lnTo>
                    <a:pt x="2513239" y="0"/>
                  </a:lnTo>
                  <a:cubicBezTo>
                    <a:pt x="2581819" y="0"/>
                    <a:pt x="2637699" y="55880"/>
                    <a:pt x="2637699" y="124460"/>
                  </a:cubicBezTo>
                  <a:lnTo>
                    <a:pt x="2637699" y="3258971"/>
                  </a:lnTo>
                  <a:cubicBezTo>
                    <a:pt x="2637699" y="3327551"/>
                    <a:pt x="2581819" y="3383431"/>
                    <a:pt x="2513239" y="3383431"/>
                  </a:cubicBezTo>
                  <a:close/>
                </a:path>
              </a:pathLst>
            </a:custGeom>
            <a:solidFill>
              <a:srgbClr val="000000"/>
            </a:solidFill>
          </p:spPr>
        </p:sp>
      </p:grpSp>
      <p:grpSp>
        <p:nvGrpSpPr>
          <p:cNvPr name="Group 11" id="11"/>
          <p:cNvGrpSpPr/>
          <p:nvPr/>
        </p:nvGrpSpPr>
        <p:grpSpPr>
          <a:xfrm rot="0">
            <a:off x="4031933" y="6733016"/>
            <a:ext cx="2450094" cy="3142787"/>
            <a:chOff x="0" y="0"/>
            <a:chExt cx="2637699" cy="3383431"/>
          </a:xfrm>
        </p:grpSpPr>
        <p:sp>
          <p:nvSpPr>
            <p:cNvPr name="Freeform 12" id="12"/>
            <p:cNvSpPr/>
            <p:nvPr/>
          </p:nvSpPr>
          <p:spPr>
            <a:xfrm flipH="false" flipV="false" rot="0">
              <a:off x="0" y="0"/>
              <a:ext cx="2637699" cy="3383431"/>
            </a:xfrm>
            <a:custGeom>
              <a:avLst/>
              <a:gdLst/>
              <a:ahLst/>
              <a:cxnLst/>
              <a:rect r="r" b="b" t="t" l="l"/>
              <a:pathLst>
                <a:path h="3383431" w="2637699">
                  <a:moveTo>
                    <a:pt x="2513238" y="3383431"/>
                  </a:moveTo>
                  <a:lnTo>
                    <a:pt x="124460" y="3383431"/>
                  </a:lnTo>
                  <a:cubicBezTo>
                    <a:pt x="55880" y="3383431"/>
                    <a:pt x="0" y="3327551"/>
                    <a:pt x="0" y="3258971"/>
                  </a:cubicBezTo>
                  <a:lnTo>
                    <a:pt x="0" y="124460"/>
                  </a:lnTo>
                  <a:cubicBezTo>
                    <a:pt x="0" y="55880"/>
                    <a:pt x="55880" y="0"/>
                    <a:pt x="124460" y="0"/>
                  </a:cubicBezTo>
                  <a:lnTo>
                    <a:pt x="2513239" y="0"/>
                  </a:lnTo>
                  <a:cubicBezTo>
                    <a:pt x="2581819" y="0"/>
                    <a:pt x="2637699" y="55880"/>
                    <a:pt x="2637699" y="124460"/>
                  </a:cubicBezTo>
                  <a:lnTo>
                    <a:pt x="2637699" y="3258971"/>
                  </a:lnTo>
                  <a:cubicBezTo>
                    <a:pt x="2637699" y="3327551"/>
                    <a:pt x="2581819" y="3383431"/>
                    <a:pt x="2513239" y="3383431"/>
                  </a:cubicBezTo>
                  <a:close/>
                </a:path>
              </a:pathLst>
            </a:custGeom>
            <a:solidFill>
              <a:srgbClr val="000000"/>
            </a:solidFill>
          </p:spPr>
        </p:sp>
      </p:grpSp>
      <p:grpSp>
        <p:nvGrpSpPr>
          <p:cNvPr name="Group 13" id="13"/>
          <p:cNvGrpSpPr/>
          <p:nvPr/>
        </p:nvGrpSpPr>
        <p:grpSpPr>
          <a:xfrm rot="0">
            <a:off x="1208310" y="5161623"/>
            <a:ext cx="2450094" cy="3142787"/>
            <a:chOff x="0" y="0"/>
            <a:chExt cx="2637699" cy="3383431"/>
          </a:xfrm>
        </p:grpSpPr>
        <p:sp>
          <p:nvSpPr>
            <p:cNvPr name="Freeform 14" id="14"/>
            <p:cNvSpPr/>
            <p:nvPr/>
          </p:nvSpPr>
          <p:spPr>
            <a:xfrm flipH="false" flipV="false" rot="0">
              <a:off x="0" y="0"/>
              <a:ext cx="2637699" cy="3383431"/>
            </a:xfrm>
            <a:custGeom>
              <a:avLst/>
              <a:gdLst/>
              <a:ahLst/>
              <a:cxnLst/>
              <a:rect r="r" b="b" t="t" l="l"/>
              <a:pathLst>
                <a:path h="3383431" w="2637699">
                  <a:moveTo>
                    <a:pt x="2513238" y="3383431"/>
                  </a:moveTo>
                  <a:lnTo>
                    <a:pt x="124460" y="3383431"/>
                  </a:lnTo>
                  <a:cubicBezTo>
                    <a:pt x="55880" y="3383431"/>
                    <a:pt x="0" y="3327551"/>
                    <a:pt x="0" y="3258971"/>
                  </a:cubicBezTo>
                  <a:lnTo>
                    <a:pt x="0" y="124460"/>
                  </a:lnTo>
                  <a:cubicBezTo>
                    <a:pt x="0" y="55880"/>
                    <a:pt x="55880" y="0"/>
                    <a:pt x="124460" y="0"/>
                  </a:cubicBezTo>
                  <a:lnTo>
                    <a:pt x="2513239" y="0"/>
                  </a:lnTo>
                  <a:cubicBezTo>
                    <a:pt x="2581819" y="0"/>
                    <a:pt x="2637699" y="55880"/>
                    <a:pt x="2637699" y="124460"/>
                  </a:cubicBezTo>
                  <a:lnTo>
                    <a:pt x="2637699" y="3258971"/>
                  </a:lnTo>
                  <a:cubicBezTo>
                    <a:pt x="2637699" y="3327551"/>
                    <a:pt x="2581819" y="3383431"/>
                    <a:pt x="2513239" y="3383431"/>
                  </a:cubicBezTo>
                  <a:close/>
                </a:path>
              </a:pathLst>
            </a:custGeom>
            <a:solidFill>
              <a:srgbClr val="000000"/>
            </a:solidFill>
          </p:spPr>
        </p:sp>
      </p:grpSp>
      <p:grpSp>
        <p:nvGrpSpPr>
          <p:cNvPr name="Group 15" id="15"/>
          <p:cNvGrpSpPr/>
          <p:nvPr/>
        </p:nvGrpSpPr>
        <p:grpSpPr>
          <a:xfrm rot="0">
            <a:off x="5010661" y="123960"/>
            <a:ext cx="8205328" cy="1265690"/>
            <a:chOff x="0" y="0"/>
            <a:chExt cx="2161074" cy="333350"/>
          </a:xfrm>
        </p:grpSpPr>
        <p:sp>
          <p:nvSpPr>
            <p:cNvPr name="Freeform 16" id="16"/>
            <p:cNvSpPr/>
            <p:nvPr/>
          </p:nvSpPr>
          <p:spPr>
            <a:xfrm flipH="false" flipV="false" rot="0">
              <a:off x="0" y="0"/>
              <a:ext cx="2161074" cy="333350"/>
            </a:xfrm>
            <a:custGeom>
              <a:avLst/>
              <a:gdLst/>
              <a:ahLst/>
              <a:cxnLst/>
              <a:rect r="r" b="b" t="t" l="l"/>
              <a:pathLst>
                <a:path h="333350" w="2161074">
                  <a:moveTo>
                    <a:pt x="48120" y="0"/>
                  </a:moveTo>
                  <a:lnTo>
                    <a:pt x="2112954" y="0"/>
                  </a:lnTo>
                  <a:cubicBezTo>
                    <a:pt x="2139530" y="0"/>
                    <a:pt x="2161074" y="21544"/>
                    <a:pt x="2161074" y="48120"/>
                  </a:cubicBezTo>
                  <a:lnTo>
                    <a:pt x="2161074" y="285231"/>
                  </a:lnTo>
                  <a:cubicBezTo>
                    <a:pt x="2161074" y="311807"/>
                    <a:pt x="2139530" y="333350"/>
                    <a:pt x="2112954" y="333350"/>
                  </a:cubicBezTo>
                  <a:lnTo>
                    <a:pt x="48120" y="333350"/>
                  </a:lnTo>
                  <a:cubicBezTo>
                    <a:pt x="21544" y="333350"/>
                    <a:pt x="0" y="311807"/>
                    <a:pt x="0" y="285231"/>
                  </a:cubicBezTo>
                  <a:lnTo>
                    <a:pt x="0" y="48120"/>
                  </a:lnTo>
                  <a:cubicBezTo>
                    <a:pt x="0" y="21544"/>
                    <a:pt x="21544" y="0"/>
                    <a:pt x="48120" y="0"/>
                  </a:cubicBezTo>
                  <a:close/>
                </a:path>
              </a:pathLst>
            </a:custGeom>
            <a:solidFill>
              <a:srgbClr val="000000"/>
            </a:solidFill>
          </p:spPr>
        </p:sp>
        <p:sp>
          <p:nvSpPr>
            <p:cNvPr name="TextBox 17" id="17"/>
            <p:cNvSpPr txBox="true"/>
            <p:nvPr/>
          </p:nvSpPr>
          <p:spPr>
            <a:xfrm>
              <a:off x="0" y="-76200"/>
              <a:ext cx="2161074" cy="409550"/>
            </a:xfrm>
            <a:prstGeom prst="rect">
              <a:avLst/>
            </a:prstGeom>
          </p:spPr>
          <p:txBody>
            <a:bodyPr anchor="ctr" rtlCol="false" tIns="50800" lIns="50800" bIns="50800" rIns="50800"/>
            <a:lstStyle/>
            <a:p>
              <a:pPr algn="ctr">
                <a:lnSpc>
                  <a:spcPts val="3360"/>
                </a:lnSpc>
              </a:pPr>
            </a:p>
          </p:txBody>
        </p:sp>
      </p:grpSp>
      <p:grpSp>
        <p:nvGrpSpPr>
          <p:cNvPr name="Group 18" id="18"/>
          <p:cNvGrpSpPr/>
          <p:nvPr/>
        </p:nvGrpSpPr>
        <p:grpSpPr>
          <a:xfrm rot="0">
            <a:off x="606197" y="3570776"/>
            <a:ext cx="4961766" cy="1265690"/>
            <a:chOff x="0" y="0"/>
            <a:chExt cx="1306803" cy="333350"/>
          </a:xfrm>
        </p:grpSpPr>
        <p:sp>
          <p:nvSpPr>
            <p:cNvPr name="Freeform 19" id="19"/>
            <p:cNvSpPr/>
            <p:nvPr/>
          </p:nvSpPr>
          <p:spPr>
            <a:xfrm flipH="false" flipV="false" rot="0">
              <a:off x="0" y="0"/>
              <a:ext cx="1306803" cy="333350"/>
            </a:xfrm>
            <a:custGeom>
              <a:avLst/>
              <a:gdLst/>
              <a:ahLst/>
              <a:cxnLst/>
              <a:rect r="r" b="b" t="t" l="l"/>
              <a:pathLst>
                <a:path h="333350" w="1306803">
                  <a:moveTo>
                    <a:pt x="79576" y="0"/>
                  </a:moveTo>
                  <a:lnTo>
                    <a:pt x="1227227" y="0"/>
                  </a:lnTo>
                  <a:cubicBezTo>
                    <a:pt x="1248331" y="0"/>
                    <a:pt x="1268572" y="8384"/>
                    <a:pt x="1283495" y="23307"/>
                  </a:cubicBezTo>
                  <a:cubicBezTo>
                    <a:pt x="1298419" y="38231"/>
                    <a:pt x="1306803" y="58471"/>
                    <a:pt x="1306803" y="79576"/>
                  </a:cubicBezTo>
                  <a:lnTo>
                    <a:pt x="1306803" y="253774"/>
                  </a:lnTo>
                  <a:cubicBezTo>
                    <a:pt x="1306803" y="274879"/>
                    <a:pt x="1298419" y="295120"/>
                    <a:pt x="1283495" y="310043"/>
                  </a:cubicBezTo>
                  <a:cubicBezTo>
                    <a:pt x="1268572" y="324967"/>
                    <a:pt x="1248331" y="333350"/>
                    <a:pt x="1227227" y="333350"/>
                  </a:cubicBezTo>
                  <a:lnTo>
                    <a:pt x="79576" y="333350"/>
                  </a:lnTo>
                  <a:cubicBezTo>
                    <a:pt x="58471" y="333350"/>
                    <a:pt x="38231" y="324967"/>
                    <a:pt x="23307" y="310043"/>
                  </a:cubicBezTo>
                  <a:cubicBezTo>
                    <a:pt x="8384" y="295120"/>
                    <a:pt x="0" y="274879"/>
                    <a:pt x="0" y="253774"/>
                  </a:cubicBezTo>
                  <a:lnTo>
                    <a:pt x="0" y="79576"/>
                  </a:lnTo>
                  <a:cubicBezTo>
                    <a:pt x="0" y="58471"/>
                    <a:pt x="8384" y="38231"/>
                    <a:pt x="23307" y="23307"/>
                  </a:cubicBezTo>
                  <a:cubicBezTo>
                    <a:pt x="38231" y="8384"/>
                    <a:pt x="58471" y="0"/>
                    <a:pt x="79576" y="0"/>
                  </a:cubicBezTo>
                  <a:close/>
                </a:path>
              </a:pathLst>
            </a:custGeom>
            <a:solidFill>
              <a:srgbClr val="000000"/>
            </a:solidFill>
          </p:spPr>
        </p:sp>
        <p:sp>
          <p:nvSpPr>
            <p:cNvPr name="TextBox 20" id="20"/>
            <p:cNvSpPr txBox="true"/>
            <p:nvPr/>
          </p:nvSpPr>
          <p:spPr>
            <a:xfrm>
              <a:off x="0" y="-76200"/>
              <a:ext cx="1306803" cy="409550"/>
            </a:xfrm>
            <a:prstGeom prst="rect">
              <a:avLst/>
            </a:prstGeom>
          </p:spPr>
          <p:txBody>
            <a:bodyPr anchor="ctr" rtlCol="false" tIns="50800" lIns="50800" bIns="50800" rIns="50800"/>
            <a:lstStyle/>
            <a:p>
              <a:pPr algn="ctr">
                <a:lnSpc>
                  <a:spcPts val="3360"/>
                </a:lnSpc>
              </a:pPr>
            </a:p>
          </p:txBody>
        </p:sp>
      </p:grpSp>
      <p:sp>
        <p:nvSpPr>
          <p:cNvPr name="TextBox 21" id="21"/>
          <p:cNvSpPr txBox="true"/>
          <p:nvPr/>
        </p:nvSpPr>
        <p:spPr>
          <a:xfrm rot="0">
            <a:off x="4538713" y="292870"/>
            <a:ext cx="9149223" cy="2085975"/>
          </a:xfrm>
          <a:prstGeom prst="rect">
            <a:avLst/>
          </a:prstGeom>
        </p:spPr>
        <p:txBody>
          <a:bodyPr anchor="t" rtlCol="false" tIns="0" lIns="0" bIns="0" rIns="0">
            <a:spAutoFit/>
          </a:bodyPr>
          <a:lstStyle/>
          <a:p>
            <a:pPr algn="ctr">
              <a:lnSpc>
                <a:spcPts val="7795"/>
              </a:lnSpc>
            </a:pPr>
            <a:r>
              <a:rPr lang="en-US" sz="6496">
                <a:solidFill>
                  <a:srgbClr val="F0EBE3"/>
                </a:solidFill>
                <a:latin typeface="Times New Roman"/>
                <a:ea typeface="Times New Roman"/>
                <a:cs typeface="Times New Roman"/>
                <a:sym typeface="Times New Roman"/>
              </a:rPr>
              <a:t>About Trailblazers</a:t>
            </a:r>
          </a:p>
          <a:p>
            <a:pPr algn="ctr" marL="0" indent="0" lvl="0">
              <a:lnSpc>
                <a:spcPts val="7795"/>
              </a:lnSpc>
              <a:spcBef>
                <a:spcPct val="0"/>
              </a:spcBef>
            </a:pPr>
          </a:p>
        </p:txBody>
      </p:sp>
      <p:sp>
        <p:nvSpPr>
          <p:cNvPr name="TextBox 22" id="22"/>
          <p:cNvSpPr txBox="true"/>
          <p:nvPr/>
        </p:nvSpPr>
        <p:spPr>
          <a:xfrm rot="0">
            <a:off x="1208310" y="5228725"/>
            <a:ext cx="2426055" cy="3762375"/>
          </a:xfrm>
          <a:prstGeom prst="rect">
            <a:avLst/>
          </a:prstGeom>
        </p:spPr>
        <p:txBody>
          <a:bodyPr anchor="t" rtlCol="false" tIns="0" lIns="0" bIns="0" rIns="0">
            <a:spAutoFit/>
          </a:bodyPr>
          <a:lstStyle/>
          <a:p>
            <a:pPr algn="ctr">
              <a:lnSpc>
                <a:spcPts val="4160"/>
              </a:lnSpc>
            </a:pPr>
            <a:r>
              <a:rPr lang="en-US" sz="3200">
                <a:solidFill>
                  <a:srgbClr val="FFFFFF"/>
                </a:solidFill>
                <a:latin typeface="Times New Roman"/>
                <a:ea typeface="Times New Roman"/>
                <a:cs typeface="Times New Roman"/>
                <a:sym typeface="Times New Roman"/>
              </a:rPr>
              <a:t>Saksham Kumar Kannojia</a:t>
            </a:r>
          </a:p>
          <a:p>
            <a:pPr algn="ctr">
              <a:lnSpc>
                <a:spcPts val="4480"/>
              </a:lnSpc>
            </a:pPr>
          </a:p>
          <a:p>
            <a:pPr algn="ctr">
              <a:lnSpc>
                <a:spcPts val="4480"/>
              </a:lnSpc>
            </a:pPr>
            <a:r>
              <a:rPr lang="en-US" sz="3200">
                <a:solidFill>
                  <a:srgbClr val="FFFFFF"/>
                </a:solidFill>
                <a:latin typeface="Times New Roman"/>
                <a:ea typeface="Times New Roman"/>
                <a:cs typeface="Times New Roman"/>
                <a:sym typeface="Times New Roman"/>
              </a:rPr>
              <a:t>Team Leader</a:t>
            </a:r>
          </a:p>
          <a:p>
            <a:pPr algn="ctr">
              <a:lnSpc>
                <a:spcPts val="4060"/>
              </a:lnSpc>
            </a:pPr>
          </a:p>
          <a:p>
            <a:pPr algn="ctr">
              <a:lnSpc>
                <a:spcPts val="4060"/>
              </a:lnSpc>
            </a:pPr>
          </a:p>
        </p:txBody>
      </p:sp>
      <p:sp>
        <p:nvSpPr>
          <p:cNvPr name="TextBox 23" id="23"/>
          <p:cNvSpPr txBox="true"/>
          <p:nvPr/>
        </p:nvSpPr>
        <p:spPr>
          <a:xfrm rot="0">
            <a:off x="4151559" y="6816860"/>
            <a:ext cx="2280216" cy="3138805"/>
          </a:xfrm>
          <a:prstGeom prst="rect">
            <a:avLst/>
          </a:prstGeom>
        </p:spPr>
        <p:txBody>
          <a:bodyPr anchor="t" rtlCol="false" tIns="0" lIns="0" bIns="0" rIns="0">
            <a:spAutoFit/>
          </a:bodyPr>
          <a:lstStyle/>
          <a:p>
            <a:pPr algn="ctr">
              <a:lnSpc>
                <a:spcPts val="4480"/>
              </a:lnSpc>
            </a:pPr>
            <a:r>
              <a:rPr lang="en-US" sz="3200">
                <a:solidFill>
                  <a:srgbClr val="FFFFFF"/>
                </a:solidFill>
                <a:latin typeface="Times New Roman"/>
                <a:ea typeface="Times New Roman"/>
                <a:cs typeface="Times New Roman"/>
                <a:sym typeface="Times New Roman"/>
              </a:rPr>
              <a:t>Ankit Upreti</a:t>
            </a:r>
          </a:p>
          <a:p>
            <a:pPr algn="ctr">
              <a:lnSpc>
                <a:spcPts val="4480"/>
              </a:lnSpc>
            </a:pPr>
          </a:p>
          <a:p>
            <a:pPr algn="ctr">
              <a:lnSpc>
                <a:spcPts val="4480"/>
              </a:lnSpc>
            </a:pPr>
            <a:r>
              <a:rPr lang="en-US" sz="3200">
                <a:solidFill>
                  <a:srgbClr val="FFFFFF"/>
                </a:solidFill>
                <a:latin typeface="Times New Roman"/>
                <a:ea typeface="Times New Roman"/>
                <a:cs typeface="Times New Roman"/>
                <a:sym typeface="Times New Roman"/>
              </a:rPr>
              <a:t>Frontend Developer</a:t>
            </a:r>
          </a:p>
          <a:p>
            <a:pPr algn="ctr">
              <a:lnSpc>
                <a:spcPts val="3360"/>
              </a:lnSpc>
            </a:pPr>
          </a:p>
          <a:p>
            <a:pPr algn="ctr">
              <a:lnSpc>
                <a:spcPts val="3360"/>
              </a:lnSpc>
            </a:pPr>
          </a:p>
        </p:txBody>
      </p:sp>
      <p:sp>
        <p:nvSpPr>
          <p:cNvPr name="TextBox 24" id="24"/>
          <p:cNvSpPr txBox="true"/>
          <p:nvPr/>
        </p:nvSpPr>
        <p:spPr>
          <a:xfrm rot="0">
            <a:off x="6948899" y="5200150"/>
            <a:ext cx="2311181" cy="3794760"/>
          </a:xfrm>
          <a:prstGeom prst="rect">
            <a:avLst/>
          </a:prstGeom>
        </p:spPr>
        <p:txBody>
          <a:bodyPr anchor="t" rtlCol="false" tIns="0" lIns="0" bIns="0" rIns="0">
            <a:spAutoFit/>
          </a:bodyPr>
          <a:lstStyle/>
          <a:p>
            <a:pPr algn="ctr">
              <a:lnSpc>
                <a:spcPts val="4480"/>
              </a:lnSpc>
            </a:pPr>
            <a:r>
              <a:rPr lang="en-US" sz="3200">
                <a:solidFill>
                  <a:srgbClr val="FFFFFF"/>
                </a:solidFill>
                <a:latin typeface="Times New Roman"/>
                <a:ea typeface="Times New Roman"/>
                <a:cs typeface="Times New Roman"/>
                <a:sym typeface="Times New Roman"/>
              </a:rPr>
              <a:t>Surbhi Arora</a:t>
            </a:r>
          </a:p>
          <a:p>
            <a:pPr algn="ctr">
              <a:lnSpc>
                <a:spcPts val="4340"/>
              </a:lnSpc>
            </a:pPr>
          </a:p>
          <a:p>
            <a:pPr algn="ctr">
              <a:lnSpc>
                <a:spcPts val="4759"/>
              </a:lnSpc>
            </a:pPr>
            <a:r>
              <a:rPr lang="en-US" sz="3399">
                <a:solidFill>
                  <a:srgbClr val="FFFFFF"/>
                </a:solidFill>
                <a:latin typeface="Times New Roman"/>
                <a:ea typeface="Times New Roman"/>
                <a:cs typeface="Times New Roman"/>
                <a:sym typeface="Times New Roman"/>
              </a:rPr>
              <a:t>Frontend Developer</a:t>
            </a:r>
          </a:p>
          <a:p>
            <a:pPr algn="ctr">
              <a:lnSpc>
                <a:spcPts val="3500"/>
              </a:lnSpc>
            </a:pPr>
          </a:p>
          <a:p>
            <a:pPr algn="ctr">
              <a:lnSpc>
                <a:spcPts val="3500"/>
              </a:lnSpc>
            </a:pPr>
          </a:p>
        </p:txBody>
      </p:sp>
      <p:sp>
        <p:nvSpPr>
          <p:cNvPr name="TextBox 25" id="25"/>
          <p:cNvSpPr txBox="true"/>
          <p:nvPr/>
        </p:nvSpPr>
        <p:spPr>
          <a:xfrm rot="0">
            <a:off x="15419623" y="6816860"/>
            <a:ext cx="2444840" cy="3774440"/>
          </a:xfrm>
          <a:prstGeom prst="rect">
            <a:avLst/>
          </a:prstGeom>
        </p:spPr>
        <p:txBody>
          <a:bodyPr anchor="t" rtlCol="false" tIns="0" lIns="0" bIns="0" rIns="0">
            <a:spAutoFit/>
          </a:bodyPr>
          <a:lstStyle/>
          <a:p>
            <a:pPr algn="ctr">
              <a:lnSpc>
                <a:spcPts val="4480"/>
              </a:lnSpc>
            </a:pPr>
            <a:r>
              <a:rPr lang="en-US" sz="3200">
                <a:solidFill>
                  <a:srgbClr val="FFFFFF"/>
                </a:solidFill>
                <a:latin typeface="Times New Roman"/>
                <a:ea typeface="Times New Roman"/>
                <a:cs typeface="Times New Roman"/>
                <a:sym typeface="Times New Roman"/>
              </a:rPr>
              <a:t>Vanshika Mohiley</a:t>
            </a:r>
          </a:p>
          <a:p>
            <a:pPr algn="ctr">
              <a:lnSpc>
                <a:spcPts val="4480"/>
              </a:lnSpc>
            </a:pPr>
          </a:p>
          <a:p>
            <a:pPr algn="ctr">
              <a:lnSpc>
                <a:spcPts val="4480"/>
              </a:lnSpc>
            </a:pPr>
            <a:r>
              <a:rPr lang="en-US" sz="3200">
                <a:solidFill>
                  <a:srgbClr val="FFFFFF"/>
                </a:solidFill>
                <a:latin typeface="Times New Roman"/>
                <a:ea typeface="Times New Roman"/>
                <a:cs typeface="Times New Roman"/>
                <a:sym typeface="Times New Roman"/>
              </a:rPr>
              <a:t>Backend Developer</a:t>
            </a:r>
          </a:p>
          <a:p>
            <a:pPr algn="ctr">
              <a:lnSpc>
                <a:spcPts val="3640"/>
              </a:lnSpc>
            </a:pPr>
          </a:p>
          <a:p>
            <a:pPr algn="ctr">
              <a:lnSpc>
                <a:spcPts val="3640"/>
              </a:lnSpc>
            </a:pPr>
          </a:p>
        </p:txBody>
      </p:sp>
      <p:sp>
        <p:nvSpPr>
          <p:cNvPr name="TextBox 26" id="26"/>
          <p:cNvSpPr txBox="true"/>
          <p:nvPr/>
        </p:nvSpPr>
        <p:spPr>
          <a:xfrm rot="0">
            <a:off x="12547827" y="5209675"/>
            <a:ext cx="2325228" cy="4155440"/>
          </a:xfrm>
          <a:prstGeom prst="rect">
            <a:avLst/>
          </a:prstGeom>
        </p:spPr>
        <p:txBody>
          <a:bodyPr anchor="t" rtlCol="false" tIns="0" lIns="0" bIns="0" rIns="0">
            <a:spAutoFit/>
          </a:bodyPr>
          <a:lstStyle/>
          <a:p>
            <a:pPr algn="ctr">
              <a:lnSpc>
                <a:spcPts val="4060"/>
              </a:lnSpc>
            </a:pPr>
            <a:r>
              <a:rPr lang="en-US" sz="2900">
                <a:solidFill>
                  <a:srgbClr val="FFFFFF"/>
                </a:solidFill>
                <a:latin typeface="Times New Roman"/>
                <a:ea typeface="Times New Roman"/>
                <a:cs typeface="Times New Roman"/>
                <a:sym typeface="Times New Roman"/>
              </a:rPr>
              <a:t>Tarunesh Singh Mehra</a:t>
            </a:r>
          </a:p>
          <a:p>
            <a:pPr algn="ctr">
              <a:lnSpc>
                <a:spcPts val="4060"/>
              </a:lnSpc>
            </a:pPr>
          </a:p>
          <a:p>
            <a:pPr algn="ctr">
              <a:lnSpc>
                <a:spcPts val="4060"/>
              </a:lnSpc>
            </a:pPr>
            <a:r>
              <a:rPr lang="en-US" sz="2900">
                <a:solidFill>
                  <a:srgbClr val="FFFFFF"/>
                </a:solidFill>
                <a:latin typeface="Times New Roman"/>
                <a:ea typeface="Times New Roman"/>
                <a:cs typeface="Times New Roman"/>
                <a:sym typeface="Times New Roman"/>
              </a:rPr>
              <a:t>Research and Development</a:t>
            </a:r>
          </a:p>
          <a:p>
            <a:pPr algn="ctr">
              <a:lnSpc>
                <a:spcPts val="4060"/>
              </a:lnSpc>
            </a:pPr>
          </a:p>
          <a:p>
            <a:pPr algn="ctr">
              <a:lnSpc>
                <a:spcPts val="4060"/>
              </a:lnSpc>
            </a:pPr>
          </a:p>
          <a:p>
            <a:pPr algn="ctr">
              <a:lnSpc>
                <a:spcPts val="4060"/>
              </a:lnSpc>
            </a:pPr>
          </a:p>
        </p:txBody>
      </p:sp>
      <p:sp>
        <p:nvSpPr>
          <p:cNvPr name="TextBox 27" id="27"/>
          <p:cNvSpPr txBox="true"/>
          <p:nvPr/>
        </p:nvSpPr>
        <p:spPr>
          <a:xfrm rot="0">
            <a:off x="9772376" y="6826385"/>
            <a:ext cx="2394785" cy="4060190"/>
          </a:xfrm>
          <a:prstGeom prst="rect">
            <a:avLst/>
          </a:prstGeom>
        </p:spPr>
        <p:txBody>
          <a:bodyPr anchor="t" rtlCol="false" tIns="0" lIns="0" bIns="0" rIns="0">
            <a:spAutoFit/>
          </a:bodyPr>
          <a:lstStyle/>
          <a:p>
            <a:pPr algn="ctr">
              <a:lnSpc>
                <a:spcPts val="3920"/>
              </a:lnSpc>
            </a:pPr>
            <a:r>
              <a:rPr lang="en-US" sz="2800">
                <a:solidFill>
                  <a:srgbClr val="FFFFFF"/>
                </a:solidFill>
                <a:latin typeface="Times New Roman"/>
                <a:ea typeface="Times New Roman"/>
                <a:cs typeface="Times New Roman"/>
                <a:sym typeface="Times New Roman"/>
              </a:rPr>
              <a:t>Pranjal Sharma</a:t>
            </a:r>
          </a:p>
          <a:p>
            <a:pPr algn="ctr">
              <a:lnSpc>
                <a:spcPts val="3920"/>
              </a:lnSpc>
            </a:pPr>
          </a:p>
          <a:p>
            <a:pPr algn="ctr">
              <a:lnSpc>
                <a:spcPts val="3920"/>
              </a:lnSpc>
            </a:pPr>
            <a:r>
              <a:rPr lang="en-US" sz="2800">
                <a:solidFill>
                  <a:srgbClr val="FFFFFF"/>
                </a:solidFill>
                <a:latin typeface="Times New Roman"/>
                <a:ea typeface="Times New Roman"/>
                <a:cs typeface="Times New Roman"/>
                <a:sym typeface="Times New Roman"/>
              </a:rPr>
              <a:t>Research</a:t>
            </a:r>
          </a:p>
          <a:p>
            <a:pPr algn="ctr">
              <a:lnSpc>
                <a:spcPts val="3920"/>
              </a:lnSpc>
            </a:pPr>
            <a:r>
              <a:rPr lang="en-US" sz="2800">
                <a:solidFill>
                  <a:srgbClr val="FFFFFF"/>
                </a:solidFill>
                <a:latin typeface="Times New Roman"/>
                <a:ea typeface="Times New Roman"/>
                <a:cs typeface="Times New Roman"/>
                <a:sym typeface="Times New Roman"/>
              </a:rPr>
              <a:t> and </a:t>
            </a:r>
          </a:p>
          <a:p>
            <a:pPr algn="ctr">
              <a:lnSpc>
                <a:spcPts val="3920"/>
              </a:lnSpc>
            </a:pPr>
            <a:r>
              <a:rPr lang="en-US" sz="2800">
                <a:solidFill>
                  <a:srgbClr val="FFFFFF"/>
                </a:solidFill>
                <a:latin typeface="Times New Roman"/>
                <a:ea typeface="Times New Roman"/>
                <a:cs typeface="Times New Roman"/>
                <a:sym typeface="Times New Roman"/>
              </a:rPr>
              <a:t>Analysis</a:t>
            </a:r>
          </a:p>
          <a:p>
            <a:pPr algn="ctr">
              <a:lnSpc>
                <a:spcPts val="3780"/>
              </a:lnSpc>
            </a:pPr>
          </a:p>
          <a:p>
            <a:pPr algn="ctr">
              <a:lnSpc>
                <a:spcPts val="4200"/>
              </a:lnSpc>
            </a:pPr>
          </a:p>
          <a:p>
            <a:pPr algn="ctr">
              <a:lnSpc>
                <a:spcPts val="4200"/>
              </a:lnSpc>
            </a:pPr>
          </a:p>
        </p:txBody>
      </p:sp>
      <p:sp>
        <p:nvSpPr>
          <p:cNvPr name="TextBox 28" id="28"/>
          <p:cNvSpPr txBox="true"/>
          <p:nvPr/>
        </p:nvSpPr>
        <p:spPr>
          <a:xfrm rot="0">
            <a:off x="847807" y="3579099"/>
            <a:ext cx="4409173" cy="1126491"/>
          </a:xfrm>
          <a:prstGeom prst="rect">
            <a:avLst/>
          </a:prstGeom>
        </p:spPr>
        <p:txBody>
          <a:bodyPr anchor="t" rtlCol="false" tIns="0" lIns="0" bIns="0" rIns="0">
            <a:spAutoFit/>
          </a:bodyPr>
          <a:lstStyle/>
          <a:p>
            <a:pPr algn="ctr">
              <a:lnSpc>
                <a:spcPts val="8259"/>
              </a:lnSpc>
            </a:pPr>
            <a:r>
              <a:rPr lang="en-US" sz="5899">
                <a:solidFill>
                  <a:srgbClr val="F0EBE3"/>
                </a:solidFill>
                <a:latin typeface="Times New Roman"/>
                <a:ea typeface="Times New Roman"/>
                <a:cs typeface="Times New Roman"/>
                <a:sym typeface="Times New Roman"/>
              </a:rPr>
              <a:t>OUR TEAM</a:t>
            </a:r>
          </a:p>
        </p:txBody>
      </p:sp>
      <p:sp>
        <p:nvSpPr>
          <p:cNvPr name="TextBox 29" id="29"/>
          <p:cNvSpPr txBox="true"/>
          <p:nvPr/>
        </p:nvSpPr>
        <p:spPr>
          <a:xfrm rot="0">
            <a:off x="601488" y="1474605"/>
            <a:ext cx="17273998" cy="1771015"/>
          </a:xfrm>
          <a:prstGeom prst="rect">
            <a:avLst/>
          </a:prstGeom>
        </p:spPr>
        <p:txBody>
          <a:bodyPr anchor="t" rtlCol="false" tIns="0" lIns="0" bIns="0" rIns="0">
            <a:spAutoFit/>
          </a:bodyPr>
          <a:lstStyle/>
          <a:p>
            <a:pPr algn="ctr">
              <a:lnSpc>
                <a:spcPts val="4759"/>
              </a:lnSpc>
            </a:pPr>
            <a:r>
              <a:rPr lang="en-US" sz="3399" b="true">
                <a:solidFill>
                  <a:srgbClr val="000000"/>
                </a:solidFill>
                <a:latin typeface="Lora Bold"/>
                <a:ea typeface="Lora Bold"/>
                <a:cs typeface="Lora Bold"/>
                <a:sym typeface="Lora Bold"/>
              </a:rPr>
              <a:t>We are Trailblazers, a dedicated team participating in the Smart India Hackathon. Our mission is to enhance road safety and streamline emergency response through our innovative solution, SMART ROUTE MANEUVERING SYSTEM.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false" rot="0">
            <a:off x="-4815898" y="3084205"/>
            <a:ext cx="23919297" cy="9785167"/>
          </a:xfrm>
          <a:custGeom>
            <a:avLst/>
            <a:gdLst/>
            <a:ahLst/>
            <a:cxnLst/>
            <a:rect r="r" b="b" t="t" l="l"/>
            <a:pathLst>
              <a:path h="9785167" w="23919297">
                <a:moveTo>
                  <a:pt x="0" y="0"/>
                </a:moveTo>
                <a:lnTo>
                  <a:pt x="23919296" y="0"/>
                </a:lnTo>
                <a:lnTo>
                  <a:pt x="23919296" y="9785166"/>
                </a:lnTo>
                <a:lnTo>
                  <a:pt x="0" y="978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06375" y="3999749"/>
            <a:ext cx="14246795" cy="6441967"/>
            <a:chOff x="0" y="0"/>
            <a:chExt cx="11023546" cy="4984512"/>
          </a:xfrm>
        </p:grpSpPr>
        <p:sp>
          <p:nvSpPr>
            <p:cNvPr name="Freeform 4" id="4"/>
            <p:cNvSpPr/>
            <p:nvPr/>
          </p:nvSpPr>
          <p:spPr>
            <a:xfrm flipH="false" flipV="false" rot="0">
              <a:off x="0" y="0"/>
              <a:ext cx="11023546" cy="4984512"/>
            </a:xfrm>
            <a:custGeom>
              <a:avLst/>
              <a:gdLst/>
              <a:ahLst/>
              <a:cxnLst/>
              <a:rect r="r" b="b" t="t" l="l"/>
              <a:pathLst>
                <a:path h="4984512" w="11023546">
                  <a:moveTo>
                    <a:pt x="0" y="2492256"/>
                  </a:moveTo>
                  <a:cubicBezTo>
                    <a:pt x="0" y="1116531"/>
                    <a:pt x="987710" y="0"/>
                    <a:pt x="2204709" y="0"/>
                  </a:cubicBezTo>
                  <a:lnTo>
                    <a:pt x="8818837" y="0"/>
                  </a:lnTo>
                  <a:cubicBezTo>
                    <a:pt x="10035836" y="0"/>
                    <a:pt x="11023546" y="1116531"/>
                    <a:pt x="11023546" y="2492256"/>
                  </a:cubicBezTo>
                  <a:cubicBezTo>
                    <a:pt x="11023546" y="3867981"/>
                    <a:pt x="10035836" y="4984512"/>
                    <a:pt x="8818837" y="4984512"/>
                  </a:cubicBezTo>
                  <a:lnTo>
                    <a:pt x="2204709" y="4984512"/>
                  </a:lnTo>
                  <a:cubicBezTo>
                    <a:pt x="987710" y="4984512"/>
                    <a:pt x="0" y="3867981"/>
                    <a:pt x="0" y="2492256"/>
                  </a:cubicBezTo>
                  <a:close/>
                </a:path>
              </a:pathLst>
            </a:custGeom>
            <a:blipFill>
              <a:blip r:embed="rId4"/>
              <a:stretch>
                <a:fillRect l="-5152" t="-37433" r="-5152" b="0"/>
              </a:stretch>
            </a:blipFill>
          </p:spPr>
        </p:sp>
      </p:grpSp>
      <p:sp>
        <p:nvSpPr>
          <p:cNvPr name="TextBox 5" id="5"/>
          <p:cNvSpPr txBox="true"/>
          <p:nvPr/>
        </p:nvSpPr>
        <p:spPr>
          <a:xfrm rot="0">
            <a:off x="1028700" y="904875"/>
            <a:ext cx="8115300" cy="1982324"/>
          </a:xfrm>
          <a:prstGeom prst="rect">
            <a:avLst/>
          </a:prstGeom>
        </p:spPr>
        <p:txBody>
          <a:bodyPr anchor="t" rtlCol="false" tIns="0" lIns="0" bIns="0" rIns="0">
            <a:spAutoFit/>
          </a:bodyPr>
          <a:lstStyle/>
          <a:p>
            <a:pPr algn="l">
              <a:lnSpc>
                <a:spcPts val="7504"/>
              </a:lnSpc>
            </a:pPr>
            <a:r>
              <a:rPr lang="en-US" sz="7504">
                <a:solidFill>
                  <a:srgbClr val="1C1B21"/>
                </a:solidFill>
                <a:latin typeface="Bobby Jones"/>
                <a:ea typeface="Bobby Jones"/>
                <a:cs typeface="Bobby Jones"/>
                <a:sym typeface="Bobby Jones"/>
              </a:rPr>
              <a:t>Addressing the issue!...</a:t>
            </a:r>
          </a:p>
        </p:txBody>
      </p:sp>
      <p:sp>
        <p:nvSpPr>
          <p:cNvPr name="TextBox 6" id="6"/>
          <p:cNvSpPr txBox="true"/>
          <p:nvPr/>
        </p:nvSpPr>
        <p:spPr>
          <a:xfrm rot="0">
            <a:off x="11288465" y="8748395"/>
            <a:ext cx="5970835" cy="509905"/>
          </a:xfrm>
          <a:prstGeom prst="rect">
            <a:avLst/>
          </a:prstGeom>
        </p:spPr>
        <p:txBody>
          <a:bodyPr anchor="t" rtlCol="false" tIns="0" lIns="0" bIns="0" rIns="0">
            <a:spAutoFit/>
          </a:bodyPr>
          <a:lstStyle/>
          <a:p>
            <a:pPr algn="r">
              <a:lnSpc>
                <a:spcPts val="3919"/>
              </a:lnSpc>
              <a:spcBef>
                <a:spcPct val="0"/>
              </a:spcBef>
            </a:pPr>
            <a:r>
              <a:rPr lang="en-US" sz="2799">
                <a:solidFill>
                  <a:srgbClr val="FAF8EA"/>
                </a:solidFill>
                <a:latin typeface="Poppins"/>
                <a:ea typeface="Poppins"/>
                <a:cs typeface="Poppins"/>
                <a:sym typeface="Poppins"/>
              </a:rPr>
              <a:t>8</a:t>
            </a:r>
          </a:p>
        </p:txBody>
      </p:sp>
      <p:sp>
        <p:nvSpPr>
          <p:cNvPr name="TextBox 7" id="7"/>
          <p:cNvSpPr txBox="true"/>
          <p:nvPr/>
        </p:nvSpPr>
        <p:spPr>
          <a:xfrm rot="0">
            <a:off x="160668" y="3914024"/>
            <a:ext cx="10045707" cy="5429337"/>
          </a:xfrm>
          <a:prstGeom prst="rect">
            <a:avLst/>
          </a:prstGeom>
        </p:spPr>
        <p:txBody>
          <a:bodyPr anchor="t" rtlCol="false" tIns="0" lIns="0" bIns="0" rIns="0">
            <a:spAutoFit/>
          </a:bodyPr>
          <a:lstStyle/>
          <a:p>
            <a:pPr algn="l" marL="661695" indent="-330848" lvl="1">
              <a:lnSpc>
                <a:spcPts val="4290"/>
              </a:lnSpc>
              <a:spcBef>
                <a:spcPct val="0"/>
              </a:spcBef>
              <a:buFont typeface="Arial"/>
              <a:buChar char="•"/>
            </a:pPr>
            <a:r>
              <a:rPr lang="en-US" sz="3064">
                <a:solidFill>
                  <a:srgbClr val="1C1B21">
                    <a:alpha val="69804"/>
                  </a:srgbClr>
                </a:solidFill>
                <a:latin typeface="Poppins"/>
                <a:ea typeface="Poppins"/>
                <a:cs typeface="Poppins"/>
                <a:sym typeface="Poppins"/>
              </a:rPr>
              <a:t>In urban areas, traffic congestion can severely delay emergency services, costing valuable time and lives.</a:t>
            </a:r>
          </a:p>
          <a:p>
            <a:pPr algn="l" marL="661695" indent="-330848" lvl="1">
              <a:lnSpc>
                <a:spcPts val="4290"/>
              </a:lnSpc>
              <a:spcBef>
                <a:spcPct val="0"/>
              </a:spcBef>
              <a:buFont typeface="Arial"/>
              <a:buChar char="•"/>
            </a:pPr>
            <a:r>
              <a:rPr lang="en-US" sz="3064">
                <a:solidFill>
                  <a:srgbClr val="1C1B21">
                    <a:alpha val="69804"/>
                  </a:srgbClr>
                </a:solidFill>
                <a:latin typeface="Poppins"/>
                <a:ea typeface="Poppins"/>
                <a:cs typeface="Poppins"/>
                <a:sym typeface="Poppins"/>
              </a:rPr>
              <a:t>Emergency vehicles often get stuck in traffic jams due to lack of emergency lanes, even with sirens and lights, leading to increased response times.</a:t>
            </a:r>
            <a:r>
              <a:rPr lang="en-US" sz="3064">
                <a:solidFill>
                  <a:srgbClr val="1C1B21">
                    <a:alpha val="69804"/>
                  </a:srgbClr>
                </a:solidFill>
                <a:latin typeface="Poppins"/>
                <a:ea typeface="Poppins"/>
                <a:cs typeface="Poppins"/>
                <a:sym typeface="Poppins"/>
              </a:rPr>
              <a:t>.</a:t>
            </a:r>
          </a:p>
          <a:p>
            <a:pPr algn="l" marL="661695" indent="-330848" lvl="1">
              <a:lnSpc>
                <a:spcPts val="4290"/>
              </a:lnSpc>
              <a:spcBef>
                <a:spcPct val="0"/>
              </a:spcBef>
              <a:buFont typeface="Arial"/>
              <a:buChar char="•"/>
            </a:pPr>
            <a:r>
              <a:rPr lang="en-US" sz="3064">
                <a:solidFill>
                  <a:srgbClr val="1C1B21">
                    <a:alpha val="69804"/>
                  </a:srgbClr>
                </a:solidFill>
                <a:latin typeface="Poppins"/>
                <a:ea typeface="Poppins"/>
                <a:cs typeface="Poppins"/>
                <a:sym typeface="Poppins"/>
              </a:rPr>
              <a:t>Lives are tragically lost when emergency services are delayed in traffic jams, as every second counts during critical situations.</a:t>
            </a:r>
          </a:p>
        </p:txBody>
      </p:sp>
      <p:grpSp>
        <p:nvGrpSpPr>
          <p:cNvPr name="Group 8" id="8"/>
          <p:cNvGrpSpPr/>
          <p:nvPr/>
        </p:nvGrpSpPr>
        <p:grpSpPr>
          <a:xfrm rot="0">
            <a:off x="15154236" y="208262"/>
            <a:ext cx="2875942" cy="28759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grpSp>
        <p:nvGrpSpPr>
          <p:cNvPr name="Group 2" id="2"/>
          <p:cNvGrpSpPr/>
          <p:nvPr/>
        </p:nvGrpSpPr>
        <p:grpSpPr>
          <a:xfrm rot="0">
            <a:off x="0" y="257175"/>
            <a:ext cx="7056550" cy="1543050"/>
            <a:chOff x="0" y="0"/>
            <a:chExt cx="1858515" cy="406400"/>
          </a:xfrm>
        </p:grpSpPr>
        <p:sp>
          <p:nvSpPr>
            <p:cNvPr name="Freeform 3" id="3"/>
            <p:cNvSpPr/>
            <p:nvPr/>
          </p:nvSpPr>
          <p:spPr>
            <a:xfrm flipH="false" flipV="false" rot="0">
              <a:off x="0" y="0"/>
              <a:ext cx="1858515" cy="406400"/>
            </a:xfrm>
            <a:custGeom>
              <a:avLst/>
              <a:gdLst/>
              <a:ahLst/>
              <a:cxnLst/>
              <a:rect r="r" b="b" t="t" l="l"/>
              <a:pathLst>
                <a:path h="406400" w="1858515">
                  <a:moveTo>
                    <a:pt x="55953" y="0"/>
                  </a:moveTo>
                  <a:lnTo>
                    <a:pt x="1802562" y="0"/>
                  </a:lnTo>
                  <a:cubicBezTo>
                    <a:pt x="1833464" y="0"/>
                    <a:pt x="1858515" y="25051"/>
                    <a:pt x="1858515" y="55953"/>
                  </a:cubicBezTo>
                  <a:lnTo>
                    <a:pt x="1858515" y="350447"/>
                  </a:lnTo>
                  <a:cubicBezTo>
                    <a:pt x="1858515" y="381349"/>
                    <a:pt x="1833464" y="406400"/>
                    <a:pt x="1802562" y="406400"/>
                  </a:cubicBezTo>
                  <a:lnTo>
                    <a:pt x="55953" y="406400"/>
                  </a:lnTo>
                  <a:cubicBezTo>
                    <a:pt x="25051" y="406400"/>
                    <a:pt x="0" y="381349"/>
                    <a:pt x="0" y="350447"/>
                  </a:cubicBezTo>
                  <a:lnTo>
                    <a:pt x="0" y="55953"/>
                  </a:lnTo>
                  <a:cubicBezTo>
                    <a:pt x="0" y="25051"/>
                    <a:pt x="25051" y="0"/>
                    <a:pt x="55953" y="0"/>
                  </a:cubicBezTo>
                  <a:close/>
                </a:path>
              </a:pathLst>
            </a:custGeom>
            <a:solidFill>
              <a:srgbClr val="000000"/>
            </a:solidFill>
          </p:spPr>
        </p:sp>
        <p:sp>
          <p:nvSpPr>
            <p:cNvPr name="TextBox 4" id="4"/>
            <p:cNvSpPr txBox="true"/>
            <p:nvPr/>
          </p:nvSpPr>
          <p:spPr>
            <a:xfrm>
              <a:off x="0" y="-76200"/>
              <a:ext cx="1858515" cy="482600"/>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200255" y="2001409"/>
            <a:ext cx="10103221" cy="5175987"/>
          </a:xfrm>
          <a:custGeom>
            <a:avLst/>
            <a:gdLst/>
            <a:ahLst/>
            <a:cxnLst/>
            <a:rect r="r" b="b" t="t" l="l"/>
            <a:pathLst>
              <a:path h="5175987" w="10103221">
                <a:moveTo>
                  <a:pt x="0" y="0"/>
                </a:moveTo>
                <a:lnTo>
                  <a:pt x="10103221" y="0"/>
                </a:lnTo>
                <a:lnTo>
                  <a:pt x="10103221" y="5175987"/>
                </a:lnTo>
                <a:lnTo>
                  <a:pt x="0" y="5175987"/>
                </a:lnTo>
                <a:lnTo>
                  <a:pt x="0" y="0"/>
                </a:lnTo>
                <a:close/>
              </a:path>
            </a:pathLst>
          </a:custGeom>
          <a:blipFill>
            <a:blip r:embed="rId2"/>
            <a:stretch>
              <a:fillRect l="0" t="0" r="0" b="0"/>
            </a:stretch>
          </a:blipFill>
        </p:spPr>
      </p:sp>
      <p:sp>
        <p:nvSpPr>
          <p:cNvPr name="Freeform 6" id="6"/>
          <p:cNvSpPr/>
          <p:nvPr/>
        </p:nvSpPr>
        <p:spPr>
          <a:xfrm flipH="false" flipV="false" rot="0">
            <a:off x="10303476" y="0"/>
            <a:ext cx="8579848" cy="4556800"/>
          </a:xfrm>
          <a:custGeom>
            <a:avLst/>
            <a:gdLst/>
            <a:ahLst/>
            <a:cxnLst/>
            <a:rect r="r" b="b" t="t" l="l"/>
            <a:pathLst>
              <a:path h="4556800" w="8579848">
                <a:moveTo>
                  <a:pt x="0" y="0"/>
                </a:moveTo>
                <a:lnTo>
                  <a:pt x="8579848" y="0"/>
                </a:lnTo>
                <a:lnTo>
                  <a:pt x="8579848" y="4556800"/>
                </a:lnTo>
                <a:lnTo>
                  <a:pt x="0" y="4556800"/>
                </a:lnTo>
                <a:lnTo>
                  <a:pt x="0" y="0"/>
                </a:lnTo>
                <a:close/>
              </a:path>
            </a:pathLst>
          </a:custGeom>
          <a:blipFill>
            <a:blip r:embed="rId3"/>
            <a:stretch>
              <a:fillRect l="0" t="0" r="0" b="0"/>
            </a:stretch>
          </a:blipFill>
        </p:spPr>
      </p:sp>
      <p:sp>
        <p:nvSpPr>
          <p:cNvPr name="Freeform 7" id="7"/>
          <p:cNvSpPr/>
          <p:nvPr/>
        </p:nvSpPr>
        <p:spPr>
          <a:xfrm flipH="false" flipV="false" rot="0">
            <a:off x="0" y="6764493"/>
            <a:ext cx="6245447" cy="4092433"/>
          </a:xfrm>
          <a:custGeom>
            <a:avLst/>
            <a:gdLst/>
            <a:ahLst/>
            <a:cxnLst/>
            <a:rect r="r" b="b" t="t" l="l"/>
            <a:pathLst>
              <a:path h="4092433" w="6245447">
                <a:moveTo>
                  <a:pt x="0" y="0"/>
                </a:moveTo>
                <a:lnTo>
                  <a:pt x="6245447" y="0"/>
                </a:lnTo>
                <a:lnTo>
                  <a:pt x="6245447" y="4092433"/>
                </a:lnTo>
                <a:lnTo>
                  <a:pt x="0" y="4092433"/>
                </a:lnTo>
                <a:lnTo>
                  <a:pt x="0" y="0"/>
                </a:lnTo>
                <a:close/>
              </a:path>
            </a:pathLst>
          </a:custGeom>
          <a:blipFill>
            <a:blip r:embed="rId4"/>
            <a:stretch>
              <a:fillRect l="0" t="0" r="0" b="-48509"/>
            </a:stretch>
          </a:blipFill>
        </p:spPr>
      </p:sp>
      <p:sp>
        <p:nvSpPr>
          <p:cNvPr name="Freeform 8" id="8"/>
          <p:cNvSpPr/>
          <p:nvPr/>
        </p:nvSpPr>
        <p:spPr>
          <a:xfrm flipH="false" flipV="false" rot="0">
            <a:off x="6391175" y="7177396"/>
            <a:ext cx="11896825" cy="2634550"/>
          </a:xfrm>
          <a:custGeom>
            <a:avLst/>
            <a:gdLst/>
            <a:ahLst/>
            <a:cxnLst/>
            <a:rect r="r" b="b" t="t" l="l"/>
            <a:pathLst>
              <a:path h="2634550" w="11896825">
                <a:moveTo>
                  <a:pt x="0" y="0"/>
                </a:moveTo>
                <a:lnTo>
                  <a:pt x="11896825" y="0"/>
                </a:lnTo>
                <a:lnTo>
                  <a:pt x="11896825" y="2634550"/>
                </a:lnTo>
                <a:lnTo>
                  <a:pt x="0" y="2634550"/>
                </a:lnTo>
                <a:lnTo>
                  <a:pt x="0" y="0"/>
                </a:lnTo>
                <a:close/>
              </a:path>
            </a:pathLst>
          </a:custGeom>
          <a:blipFill>
            <a:blip r:embed="rId5"/>
            <a:stretch>
              <a:fillRect l="0" t="0" r="0" b="0"/>
            </a:stretch>
          </a:blipFill>
        </p:spPr>
      </p:sp>
      <p:sp>
        <p:nvSpPr>
          <p:cNvPr name="Freeform 9" id="9"/>
          <p:cNvSpPr/>
          <p:nvPr/>
        </p:nvSpPr>
        <p:spPr>
          <a:xfrm flipH="false" flipV="false" rot="0">
            <a:off x="9687839" y="4589403"/>
            <a:ext cx="8600161" cy="2620597"/>
          </a:xfrm>
          <a:custGeom>
            <a:avLst/>
            <a:gdLst/>
            <a:ahLst/>
            <a:cxnLst/>
            <a:rect r="r" b="b" t="t" l="l"/>
            <a:pathLst>
              <a:path h="2620597" w="8600161">
                <a:moveTo>
                  <a:pt x="0" y="0"/>
                </a:moveTo>
                <a:lnTo>
                  <a:pt x="8600161" y="0"/>
                </a:lnTo>
                <a:lnTo>
                  <a:pt x="8600161" y="2620596"/>
                </a:lnTo>
                <a:lnTo>
                  <a:pt x="0" y="2620596"/>
                </a:lnTo>
                <a:lnTo>
                  <a:pt x="0" y="0"/>
                </a:lnTo>
                <a:close/>
              </a:path>
            </a:pathLst>
          </a:custGeom>
          <a:blipFill>
            <a:blip r:embed="rId6"/>
            <a:stretch>
              <a:fillRect l="0" t="0" r="-6441" b="0"/>
            </a:stretch>
          </a:blipFill>
        </p:spPr>
      </p:sp>
      <p:sp>
        <p:nvSpPr>
          <p:cNvPr name="TextBox 10" id="10"/>
          <p:cNvSpPr txBox="true"/>
          <p:nvPr/>
        </p:nvSpPr>
        <p:spPr>
          <a:xfrm rot="0">
            <a:off x="749580" y="26038"/>
            <a:ext cx="5557391" cy="2059315"/>
          </a:xfrm>
          <a:prstGeom prst="rect">
            <a:avLst/>
          </a:prstGeom>
        </p:spPr>
        <p:txBody>
          <a:bodyPr anchor="t" rtlCol="false" tIns="0" lIns="0" bIns="0" rIns="0">
            <a:spAutoFit/>
          </a:bodyPr>
          <a:lstStyle/>
          <a:p>
            <a:pPr algn="ctr">
              <a:lnSpc>
                <a:spcPts val="15119"/>
              </a:lnSpc>
            </a:pPr>
            <a:r>
              <a:rPr lang="en-US" sz="10799">
                <a:solidFill>
                  <a:srgbClr val="FAF8EA"/>
                </a:solidFill>
                <a:latin typeface="Times New Roman"/>
                <a:ea typeface="Times New Roman"/>
                <a:cs typeface="Times New Roman"/>
                <a:sym typeface="Times New Roman"/>
              </a:rPr>
              <a:t>The Issue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false" rot="0">
            <a:off x="-4815898" y="3084205"/>
            <a:ext cx="23919297" cy="9785167"/>
          </a:xfrm>
          <a:custGeom>
            <a:avLst/>
            <a:gdLst/>
            <a:ahLst/>
            <a:cxnLst/>
            <a:rect r="r" b="b" t="t" l="l"/>
            <a:pathLst>
              <a:path h="9785167" w="23919297">
                <a:moveTo>
                  <a:pt x="0" y="0"/>
                </a:moveTo>
                <a:lnTo>
                  <a:pt x="23919296" y="0"/>
                </a:lnTo>
                <a:lnTo>
                  <a:pt x="23919296" y="9785166"/>
                </a:lnTo>
                <a:lnTo>
                  <a:pt x="0" y="978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06375" y="3999749"/>
            <a:ext cx="14246795" cy="6441967"/>
            <a:chOff x="0" y="0"/>
            <a:chExt cx="11023546" cy="4984512"/>
          </a:xfrm>
        </p:grpSpPr>
        <p:sp>
          <p:nvSpPr>
            <p:cNvPr name="Freeform 4" id="4"/>
            <p:cNvSpPr/>
            <p:nvPr/>
          </p:nvSpPr>
          <p:spPr>
            <a:xfrm flipH="false" flipV="false" rot="0">
              <a:off x="0" y="0"/>
              <a:ext cx="11023546" cy="4984512"/>
            </a:xfrm>
            <a:custGeom>
              <a:avLst/>
              <a:gdLst/>
              <a:ahLst/>
              <a:cxnLst/>
              <a:rect r="r" b="b" t="t" l="l"/>
              <a:pathLst>
                <a:path h="4984512" w="11023546">
                  <a:moveTo>
                    <a:pt x="0" y="2492256"/>
                  </a:moveTo>
                  <a:cubicBezTo>
                    <a:pt x="0" y="1116531"/>
                    <a:pt x="987710" y="0"/>
                    <a:pt x="2204709" y="0"/>
                  </a:cubicBezTo>
                  <a:lnTo>
                    <a:pt x="8818837" y="0"/>
                  </a:lnTo>
                  <a:cubicBezTo>
                    <a:pt x="10035836" y="0"/>
                    <a:pt x="11023546" y="1116531"/>
                    <a:pt x="11023546" y="2492256"/>
                  </a:cubicBezTo>
                  <a:cubicBezTo>
                    <a:pt x="11023546" y="3867981"/>
                    <a:pt x="10035836" y="4984512"/>
                    <a:pt x="8818837" y="4984512"/>
                  </a:cubicBezTo>
                  <a:lnTo>
                    <a:pt x="2204709" y="4984512"/>
                  </a:lnTo>
                  <a:cubicBezTo>
                    <a:pt x="987710" y="4984512"/>
                    <a:pt x="0" y="3867981"/>
                    <a:pt x="0" y="2492256"/>
                  </a:cubicBezTo>
                  <a:close/>
                </a:path>
              </a:pathLst>
            </a:custGeom>
            <a:blipFill>
              <a:blip r:embed="rId4"/>
              <a:stretch>
                <a:fillRect l="0" t="-23584" r="0" b="-23584"/>
              </a:stretch>
            </a:blipFill>
          </p:spPr>
        </p:sp>
      </p:grpSp>
      <p:grpSp>
        <p:nvGrpSpPr>
          <p:cNvPr name="Group 5" id="5"/>
          <p:cNvGrpSpPr/>
          <p:nvPr/>
        </p:nvGrpSpPr>
        <p:grpSpPr>
          <a:xfrm rot="0">
            <a:off x="15154236" y="208262"/>
            <a:ext cx="2875942" cy="28759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TextBox 7" id="7"/>
          <p:cNvSpPr txBox="true"/>
          <p:nvPr/>
        </p:nvSpPr>
        <p:spPr>
          <a:xfrm rot="0">
            <a:off x="1028700" y="904875"/>
            <a:ext cx="8115300" cy="1982324"/>
          </a:xfrm>
          <a:prstGeom prst="rect">
            <a:avLst/>
          </a:prstGeom>
        </p:spPr>
        <p:txBody>
          <a:bodyPr anchor="t" rtlCol="false" tIns="0" lIns="0" bIns="0" rIns="0">
            <a:spAutoFit/>
          </a:bodyPr>
          <a:lstStyle/>
          <a:p>
            <a:pPr algn="l">
              <a:lnSpc>
                <a:spcPts val="7504"/>
              </a:lnSpc>
            </a:pPr>
            <a:r>
              <a:rPr lang="en-US" sz="7504">
                <a:solidFill>
                  <a:srgbClr val="1C1B21"/>
                </a:solidFill>
                <a:latin typeface="Bobby Jones"/>
                <a:ea typeface="Bobby Jones"/>
                <a:cs typeface="Bobby Jones"/>
                <a:sym typeface="Bobby Jones"/>
              </a:rPr>
              <a:t>What we are offering...</a:t>
            </a:r>
          </a:p>
        </p:txBody>
      </p:sp>
      <p:sp>
        <p:nvSpPr>
          <p:cNvPr name="TextBox 8" id="8"/>
          <p:cNvSpPr txBox="true"/>
          <p:nvPr/>
        </p:nvSpPr>
        <p:spPr>
          <a:xfrm rot="0">
            <a:off x="11288465" y="8748395"/>
            <a:ext cx="5970835" cy="509905"/>
          </a:xfrm>
          <a:prstGeom prst="rect">
            <a:avLst/>
          </a:prstGeom>
        </p:spPr>
        <p:txBody>
          <a:bodyPr anchor="t" rtlCol="false" tIns="0" lIns="0" bIns="0" rIns="0">
            <a:spAutoFit/>
          </a:bodyPr>
          <a:lstStyle/>
          <a:p>
            <a:pPr algn="r">
              <a:lnSpc>
                <a:spcPts val="3919"/>
              </a:lnSpc>
              <a:spcBef>
                <a:spcPct val="0"/>
              </a:spcBef>
            </a:pPr>
            <a:r>
              <a:rPr lang="en-US" sz="2799">
                <a:solidFill>
                  <a:srgbClr val="FAF8EA"/>
                </a:solidFill>
                <a:latin typeface="Poppins"/>
                <a:ea typeface="Poppins"/>
                <a:cs typeface="Poppins"/>
                <a:sym typeface="Poppins"/>
              </a:rPr>
              <a:t>8</a:t>
            </a:r>
          </a:p>
        </p:txBody>
      </p:sp>
      <p:sp>
        <p:nvSpPr>
          <p:cNvPr name="TextBox 9" id="9"/>
          <p:cNvSpPr txBox="true"/>
          <p:nvPr/>
        </p:nvSpPr>
        <p:spPr>
          <a:xfrm rot="0">
            <a:off x="315361" y="3450331"/>
            <a:ext cx="10045707" cy="5807969"/>
          </a:xfrm>
          <a:prstGeom prst="rect">
            <a:avLst/>
          </a:prstGeom>
        </p:spPr>
        <p:txBody>
          <a:bodyPr anchor="t" rtlCol="false" tIns="0" lIns="0" bIns="0" rIns="0">
            <a:spAutoFit/>
          </a:bodyPr>
          <a:lstStyle/>
          <a:p>
            <a:pPr algn="l">
              <a:lnSpc>
                <a:spcPts val="5130"/>
              </a:lnSpc>
            </a:pPr>
            <a:r>
              <a:rPr lang="en-US" sz="3664">
                <a:solidFill>
                  <a:srgbClr val="1C1B21">
                    <a:alpha val="69804"/>
                  </a:srgbClr>
                </a:solidFill>
                <a:latin typeface="Poppins"/>
                <a:ea typeface="Poppins"/>
                <a:cs typeface="Poppins"/>
                <a:sym typeface="Poppins"/>
              </a:rPr>
              <a:t>Our system provides:</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Real-time GPS tracking of emergency vehicles</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Dynamic traffic signal control to prioritize emergency vehicles</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Alerts to regular drivers via mobile apps or digital boards</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A reduction in response time, potentially saving lives</a:t>
            </a:r>
          </a:p>
          <a:p>
            <a:pPr algn="l">
              <a:lnSpc>
                <a:spcPts val="457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Freeform 2" id="2"/>
          <p:cNvSpPr/>
          <p:nvPr/>
        </p:nvSpPr>
        <p:spPr>
          <a:xfrm flipH="false" flipV="false" rot="0">
            <a:off x="-4815898" y="3084205"/>
            <a:ext cx="23919297" cy="9785167"/>
          </a:xfrm>
          <a:custGeom>
            <a:avLst/>
            <a:gdLst/>
            <a:ahLst/>
            <a:cxnLst/>
            <a:rect r="r" b="b" t="t" l="l"/>
            <a:pathLst>
              <a:path h="9785167" w="23919297">
                <a:moveTo>
                  <a:pt x="0" y="0"/>
                </a:moveTo>
                <a:lnTo>
                  <a:pt x="23919296" y="0"/>
                </a:lnTo>
                <a:lnTo>
                  <a:pt x="23919296" y="9785166"/>
                </a:lnTo>
                <a:lnTo>
                  <a:pt x="0" y="9785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66851" y="4144323"/>
            <a:ext cx="13584899" cy="6142677"/>
            <a:chOff x="0" y="0"/>
            <a:chExt cx="11023546" cy="4984512"/>
          </a:xfrm>
        </p:grpSpPr>
        <p:sp>
          <p:nvSpPr>
            <p:cNvPr name="Freeform 4" id="4"/>
            <p:cNvSpPr/>
            <p:nvPr/>
          </p:nvSpPr>
          <p:spPr>
            <a:xfrm flipH="false" flipV="false" rot="0">
              <a:off x="0" y="0"/>
              <a:ext cx="11023546" cy="4984512"/>
            </a:xfrm>
            <a:custGeom>
              <a:avLst/>
              <a:gdLst/>
              <a:ahLst/>
              <a:cxnLst/>
              <a:rect r="r" b="b" t="t" l="l"/>
              <a:pathLst>
                <a:path h="4984512" w="11023546">
                  <a:moveTo>
                    <a:pt x="0" y="2492256"/>
                  </a:moveTo>
                  <a:cubicBezTo>
                    <a:pt x="0" y="1116531"/>
                    <a:pt x="987710" y="0"/>
                    <a:pt x="2204709" y="0"/>
                  </a:cubicBezTo>
                  <a:lnTo>
                    <a:pt x="8818837" y="0"/>
                  </a:lnTo>
                  <a:cubicBezTo>
                    <a:pt x="10035836" y="0"/>
                    <a:pt x="11023546" y="1116531"/>
                    <a:pt x="11023546" y="2492256"/>
                  </a:cubicBezTo>
                  <a:cubicBezTo>
                    <a:pt x="11023546" y="3867981"/>
                    <a:pt x="10035836" y="4984512"/>
                    <a:pt x="8818837" y="4984512"/>
                  </a:cubicBezTo>
                  <a:lnTo>
                    <a:pt x="2204709" y="4984512"/>
                  </a:lnTo>
                  <a:cubicBezTo>
                    <a:pt x="987710" y="4984512"/>
                    <a:pt x="0" y="3867981"/>
                    <a:pt x="0" y="2492256"/>
                  </a:cubicBezTo>
                  <a:close/>
                </a:path>
              </a:pathLst>
            </a:custGeom>
            <a:blipFill>
              <a:blip r:embed="rId4"/>
              <a:stretch>
                <a:fillRect l="0" t="-33772" r="0" b="-32094"/>
              </a:stretch>
            </a:blipFill>
          </p:spPr>
        </p:sp>
      </p:grpSp>
      <p:grpSp>
        <p:nvGrpSpPr>
          <p:cNvPr name="Group 5" id="5"/>
          <p:cNvGrpSpPr/>
          <p:nvPr/>
        </p:nvGrpSpPr>
        <p:grpSpPr>
          <a:xfrm rot="0">
            <a:off x="15154236" y="208262"/>
            <a:ext cx="2875942" cy="28759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TextBox 7" id="7"/>
          <p:cNvSpPr txBox="true"/>
          <p:nvPr/>
        </p:nvSpPr>
        <p:spPr>
          <a:xfrm rot="0">
            <a:off x="1028700" y="904875"/>
            <a:ext cx="8115300" cy="1982324"/>
          </a:xfrm>
          <a:prstGeom prst="rect">
            <a:avLst/>
          </a:prstGeom>
        </p:spPr>
        <p:txBody>
          <a:bodyPr anchor="t" rtlCol="false" tIns="0" lIns="0" bIns="0" rIns="0">
            <a:spAutoFit/>
          </a:bodyPr>
          <a:lstStyle/>
          <a:p>
            <a:pPr algn="l">
              <a:lnSpc>
                <a:spcPts val="7504"/>
              </a:lnSpc>
            </a:pPr>
            <a:r>
              <a:rPr lang="en-US" sz="7504">
                <a:solidFill>
                  <a:srgbClr val="1C1B21"/>
                </a:solidFill>
                <a:latin typeface="Bobby Jones"/>
                <a:ea typeface="Bobby Jones"/>
                <a:cs typeface="Bobby Jones"/>
                <a:sym typeface="Bobby Jones"/>
              </a:rPr>
              <a:t>Technical Implementation</a:t>
            </a:r>
          </a:p>
        </p:txBody>
      </p:sp>
      <p:sp>
        <p:nvSpPr>
          <p:cNvPr name="TextBox 8" id="8"/>
          <p:cNvSpPr txBox="true"/>
          <p:nvPr/>
        </p:nvSpPr>
        <p:spPr>
          <a:xfrm rot="0">
            <a:off x="11288465" y="8748395"/>
            <a:ext cx="5970835" cy="509905"/>
          </a:xfrm>
          <a:prstGeom prst="rect">
            <a:avLst/>
          </a:prstGeom>
        </p:spPr>
        <p:txBody>
          <a:bodyPr anchor="t" rtlCol="false" tIns="0" lIns="0" bIns="0" rIns="0">
            <a:spAutoFit/>
          </a:bodyPr>
          <a:lstStyle/>
          <a:p>
            <a:pPr algn="r">
              <a:lnSpc>
                <a:spcPts val="3919"/>
              </a:lnSpc>
              <a:spcBef>
                <a:spcPct val="0"/>
              </a:spcBef>
            </a:pPr>
            <a:r>
              <a:rPr lang="en-US" sz="2799">
                <a:solidFill>
                  <a:srgbClr val="FAF8EA"/>
                </a:solidFill>
                <a:latin typeface="Poppins"/>
                <a:ea typeface="Poppins"/>
                <a:cs typeface="Poppins"/>
                <a:sym typeface="Poppins"/>
              </a:rPr>
              <a:t>8</a:t>
            </a:r>
          </a:p>
        </p:txBody>
      </p:sp>
      <p:sp>
        <p:nvSpPr>
          <p:cNvPr name="TextBox 9" id="9"/>
          <p:cNvSpPr txBox="true"/>
          <p:nvPr/>
        </p:nvSpPr>
        <p:spPr>
          <a:xfrm rot="0">
            <a:off x="418490" y="3222144"/>
            <a:ext cx="10045707" cy="8701664"/>
          </a:xfrm>
          <a:prstGeom prst="rect">
            <a:avLst/>
          </a:prstGeom>
        </p:spPr>
        <p:txBody>
          <a:bodyPr anchor="t" rtlCol="false" tIns="0" lIns="0" bIns="0" rIns="0">
            <a:spAutoFit/>
          </a:bodyPr>
          <a:lstStyle/>
          <a:p>
            <a:pPr algn="l">
              <a:lnSpc>
                <a:spcPts val="4570"/>
              </a:lnSpc>
            </a:pPr>
            <a:r>
              <a:rPr lang="en-US" sz="3264">
                <a:solidFill>
                  <a:srgbClr val="1C1B21">
                    <a:alpha val="69804"/>
                  </a:srgbClr>
                </a:solidFill>
                <a:latin typeface="Poppins"/>
                <a:ea typeface="Poppins"/>
                <a:cs typeface="Poppins"/>
                <a:sym typeface="Poppins"/>
              </a:rPr>
              <a:t>FRONTEND:</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Driver notification system with alerts.</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Cloud services for scalability and fast data processing.</a:t>
            </a:r>
          </a:p>
          <a:p>
            <a:pPr algn="l" marL="704874" indent="-352437" lvl="1">
              <a:lnSpc>
                <a:spcPts val="3917"/>
              </a:lnSpc>
              <a:buFont typeface="Arial"/>
              <a:buChar char="•"/>
            </a:pPr>
            <a:r>
              <a:rPr lang="en-US" sz="3264">
                <a:solidFill>
                  <a:srgbClr val="1C1B21">
                    <a:alpha val="69804"/>
                  </a:srgbClr>
                </a:solidFill>
                <a:latin typeface="Poppins"/>
                <a:ea typeface="Poppins"/>
                <a:cs typeface="Poppins"/>
                <a:sym typeface="Poppins"/>
              </a:rPr>
              <a:t>login and registration preface for emergency departments to feed the data regarding the respective vehicles.</a:t>
            </a:r>
          </a:p>
          <a:p>
            <a:pPr algn="l">
              <a:lnSpc>
                <a:spcPts val="4570"/>
              </a:lnSpc>
            </a:pPr>
          </a:p>
          <a:p>
            <a:pPr algn="l">
              <a:lnSpc>
                <a:spcPts val="3036"/>
              </a:lnSpc>
            </a:pPr>
            <a:r>
              <a:rPr lang="en-US" sz="3264">
                <a:solidFill>
                  <a:srgbClr val="1C1B21">
                    <a:alpha val="69804"/>
                  </a:srgbClr>
                </a:solidFill>
                <a:latin typeface="Poppins"/>
                <a:ea typeface="Poppins"/>
                <a:cs typeface="Poppins"/>
                <a:sym typeface="Poppins"/>
              </a:rPr>
              <a:t>BACKEND:</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Real-time GPS data processing.</a:t>
            </a:r>
          </a:p>
          <a:p>
            <a:pPr algn="l" marL="704874" indent="-352437" lvl="1">
              <a:lnSpc>
                <a:spcPts val="4570"/>
              </a:lnSpc>
              <a:buFont typeface="Arial"/>
              <a:buChar char="•"/>
            </a:pPr>
            <a:r>
              <a:rPr lang="en-US" sz="3264">
                <a:solidFill>
                  <a:srgbClr val="1C1B21">
                    <a:alpha val="69804"/>
                  </a:srgbClr>
                </a:solidFill>
                <a:latin typeface="Poppins"/>
                <a:ea typeface="Poppins"/>
                <a:cs typeface="Poppins"/>
                <a:sym typeface="Poppins"/>
              </a:rPr>
              <a:t>Traffic Signal Control: Automatic signal prioritization.</a:t>
            </a:r>
          </a:p>
          <a:p>
            <a:pPr algn="l">
              <a:lnSpc>
                <a:spcPts val="4570"/>
              </a:lnSpc>
            </a:pPr>
          </a:p>
          <a:p>
            <a:pPr algn="l">
              <a:lnSpc>
                <a:spcPts val="4570"/>
              </a:lnSpc>
            </a:pPr>
          </a:p>
          <a:p>
            <a:pPr algn="l">
              <a:lnSpc>
                <a:spcPts val="4570"/>
              </a:lnSpc>
            </a:pPr>
          </a:p>
          <a:p>
            <a:pPr algn="l">
              <a:lnSpc>
                <a:spcPts val="429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443570" y="-1225081"/>
            <a:ext cx="17397642" cy="12026120"/>
          </a:xfrm>
          <a:custGeom>
            <a:avLst/>
            <a:gdLst/>
            <a:ahLst/>
            <a:cxnLst/>
            <a:rect r="r" b="b" t="t" l="l"/>
            <a:pathLst>
              <a:path h="12026120" w="17397642">
                <a:moveTo>
                  <a:pt x="0" y="0"/>
                </a:moveTo>
                <a:lnTo>
                  <a:pt x="17397641" y="0"/>
                </a:lnTo>
                <a:lnTo>
                  <a:pt x="17397641" y="12026120"/>
                </a:lnTo>
                <a:lnTo>
                  <a:pt x="0" y="12026120"/>
                </a:lnTo>
                <a:lnTo>
                  <a:pt x="0" y="0"/>
                </a:lnTo>
                <a:close/>
              </a:path>
            </a:pathLst>
          </a:custGeom>
          <a:blipFill>
            <a:blip r:embed="rId2"/>
            <a:stretch>
              <a:fillRect l="0" t="0" r="0" b="0"/>
            </a:stretch>
          </a:blipFill>
        </p:spPr>
      </p:sp>
      <p:sp>
        <p:nvSpPr>
          <p:cNvPr name="TextBox 3" id="3"/>
          <p:cNvSpPr txBox="true"/>
          <p:nvPr/>
        </p:nvSpPr>
        <p:spPr>
          <a:xfrm rot="0">
            <a:off x="3837702" y="-254688"/>
            <a:ext cx="10251646" cy="2552701"/>
          </a:xfrm>
          <a:prstGeom prst="rect">
            <a:avLst/>
          </a:prstGeom>
        </p:spPr>
        <p:txBody>
          <a:bodyPr anchor="t" rtlCol="false" tIns="0" lIns="0" bIns="0" rIns="0">
            <a:spAutoFit/>
          </a:bodyPr>
          <a:lstStyle/>
          <a:p>
            <a:pPr algn="ctr">
              <a:lnSpc>
                <a:spcPts val="9375"/>
              </a:lnSpc>
            </a:pPr>
            <a:r>
              <a:rPr lang="en-US" sz="12500">
                <a:solidFill>
                  <a:srgbClr val="2D1F13"/>
                </a:solidFill>
                <a:latin typeface="Lumios Brush"/>
                <a:ea typeface="Lumios Brush"/>
                <a:cs typeface="Lumios Brush"/>
                <a:sym typeface="Lumios Brush"/>
              </a:rPr>
              <a:t>Conclusion</a:t>
            </a:r>
          </a:p>
        </p:txBody>
      </p:sp>
      <p:sp>
        <p:nvSpPr>
          <p:cNvPr name="TextBox 4" id="4"/>
          <p:cNvSpPr txBox="true"/>
          <p:nvPr/>
        </p:nvSpPr>
        <p:spPr>
          <a:xfrm rot="0">
            <a:off x="3541003" y="2122579"/>
            <a:ext cx="11721636" cy="7584441"/>
          </a:xfrm>
          <a:prstGeom prst="rect">
            <a:avLst/>
          </a:prstGeom>
        </p:spPr>
        <p:txBody>
          <a:bodyPr anchor="t" rtlCol="false" tIns="0" lIns="0" bIns="0" rIns="0">
            <a:spAutoFit/>
          </a:bodyPr>
          <a:lstStyle/>
          <a:p>
            <a:pPr algn="ctr">
              <a:lnSpc>
                <a:spcPts val="4600"/>
              </a:lnSpc>
            </a:pPr>
            <a:r>
              <a:rPr lang="en-US" sz="4600">
                <a:solidFill>
                  <a:srgbClr val="2D1F13"/>
                </a:solidFill>
                <a:latin typeface="Nefelibata Sans"/>
                <a:ea typeface="Nefelibata Sans"/>
                <a:cs typeface="Nefelibata Sans"/>
                <a:sym typeface="Nefelibata Sans"/>
              </a:rPr>
              <a:t>Implementing an Emergency Service Route Rationalization System is vital to improving response times and saving lives during critical emergencies. By optimizing traffic flow and prioritizing emergency vehicles, such a system can minimize delays caused by congestion, ensuring that help arrives when it's needed most. This technological advancement not only enhances public safety but also reduces the risk of preventable deaths and damage. Ultimately, an efficient and well-planned system can transform urban mobility, making cities safer and more resilient in times of crisis.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6CC"/>
        </a:solidFill>
      </p:bgPr>
    </p:bg>
    <p:spTree>
      <p:nvGrpSpPr>
        <p:cNvPr id="1" name=""/>
        <p:cNvGrpSpPr/>
        <p:nvPr/>
      </p:nvGrpSpPr>
      <p:grpSpPr>
        <a:xfrm>
          <a:off x="0" y="0"/>
          <a:ext cx="0" cy="0"/>
          <a:chOff x="0" y="0"/>
          <a:chExt cx="0" cy="0"/>
        </a:xfrm>
      </p:grpSpPr>
      <p:sp>
        <p:nvSpPr>
          <p:cNvPr name="TextBox 2" id="2"/>
          <p:cNvSpPr txBox="true"/>
          <p:nvPr/>
        </p:nvSpPr>
        <p:spPr>
          <a:xfrm rot="0">
            <a:off x="1998715" y="179711"/>
            <a:ext cx="14287351" cy="1412229"/>
          </a:xfrm>
          <a:prstGeom prst="rect">
            <a:avLst/>
          </a:prstGeom>
        </p:spPr>
        <p:txBody>
          <a:bodyPr anchor="t" rtlCol="false" tIns="0" lIns="0" bIns="0" rIns="0">
            <a:spAutoFit/>
          </a:bodyPr>
          <a:lstStyle/>
          <a:p>
            <a:pPr algn="ctr">
              <a:lnSpc>
                <a:spcPts val="10360"/>
              </a:lnSpc>
            </a:pPr>
            <a:r>
              <a:rPr lang="en-US" sz="7400" b="true">
                <a:solidFill>
                  <a:srgbClr val="000000"/>
                </a:solidFill>
                <a:latin typeface="Times New Roman Bold"/>
                <a:ea typeface="Times New Roman Bold"/>
                <a:cs typeface="Times New Roman Bold"/>
                <a:sym typeface="Times New Roman Bold"/>
              </a:rPr>
              <a:t>RESEARCH AND REFERENCES</a:t>
            </a:r>
          </a:p>
        </p:txBody>
      </p:sp>
      <p:sp>
        <p:nvSpPr>
          <p:cNvPr name="TextBox 3" id="3"/>
          <p:cNvSpPr txBox="true"/>
          <p:nvPr/>
        </p:nvSpPr>
        <p:spPr>
          <a:xfrm rot="0">
            <a:off x="1998715" y="1886214"/>
            <a:ext cx="14936804" cy="8117216"/>
          </a:xfrm>
          <a:prstGeom prst="rect">
            <a:avLst/>
          </a:prstGeom>
        </p:spPr>
        <p:txBody>
          <a:bodyPr anchor="t" rtlCol="false" tIns="0" lIns="0" bIns="0" rIns="0">
            <a:spAutoFit/>
          </a:bodyPr>
          <a:lstStyle/>
          <a:p>
            <a:pPr algn="l">
              <a:lnSpc>
                <a:spcPts val="4619"/>
              </a:lnSpc>
            </a:pPr>
            <a:r>
              <a:rPr lang="en-US" sz="3299">
                <a:solidFill>
                  <a:srgbClr val="000000"/>
                </a:solidFill>
                <a:latin typeface="Canva Sans"/>
                <a:ea typeface="Canva Sans"/>
                <a:cs typeface="Canva Sans"/>
                <a:sym typeface="Canva Sans"/>
              </a:rPr>
              <a:t>Details / Links of the reference and research work:-</a:t>
            </a:r>
          </a:p>
          <a:p>
            <a:pPr algn="l">
              <a:lnSpc>
                <a:spcPts val="4619"/>
              </a:lnSpc>
            </a:pPr>
            <a:r>
              <a:rPr lang="en-US" sz="3299">
                <a:solidFill>
                  <a:srgbClr val="000000"/>
                </a:solidFill>
                <a:latin typeface="Canva Sans"/>
                <a:ea typeface="Canva Sans"/>
                <a:cs typeface="Canva Sans"/>
                <a:sym typeface="Canva Sans"/>
              </a:rPr>
              <a:t>•</a:t>
            </a:r>
            <a:r>
              <a:rPr lang="en-US" sz="3299" u="sng">
                <a:solidFill>
                  <a:srgbClr val="000000"/>
                </a:solidFill>
                <a:latin typeface="Canva Sans"/>
                <a:ea typeface="Canva Sans"/>
                <a:cs typeface="Canva Sans"/>
                <a:sym typeface="Canva Sans"/>
                <a:hlinkClick r:id="rId2" tooltip="https://www.deccanherald.com/india/karnataka/bengaluru/city-sees-spike-in-accident-victims-dying-en-route-to-hospital-2998128"/>
              </a:rPr>
              <a:t>https://www.deccanherald.com/india/karnataka/bengaluru/city-sees-spike-in-accident-victims-dying-en-route-to-hospital-2998128</a:t>
            </a:r>
          </a:p>
          <a:p>
            <a:pPr algn="l">
              <a:lnSpc>
                <a:spcPts val="4619"/>
              </a:lnSpc>
            </a:pPr>
            <a:r>
              <a:rPr lang="en-US" sz="3299">
                <a:solidFill>
                  <a:srgbClr val="000000"/>
                </a:solidFill>
                <a:latin typeface="Canva Sans"/>
                <a:ea typeface="Canva Sans"/>
                <a:cs typeface="Canva Sans"/>
                <a:sym typeface="Canva Sans"/>
              </a:rPr>
              <a:t>•</a:t>
            </a:r>
            <a:r>
              <a:rPr lang="en-US" sz="3299" u="sng">
                <a:solidFill>
                  <a:srgbClr val="000000"/>
                </a:solidFill>
                <a:latin typeface="Canva Sans"/>
                <a:ea typeface="Canva Sans"/>
                <a:cs typeface="Canva Sans"/>
                <a:sym typeface="Canva Sans"/>
                <a:hlinkClick r:id="rId3" tooltip="https://www.hindustantimes.com/cities/ranchi-news/jharkhand-govt-seeks-explanation-from-agency-over-deaths-due-to-ambulance-delay-101697386785120.html"/>
              </a:rPr>
              <a:t>https://www.hindustantimes.com/cities/ranchi-news/jharkhand-govt-seeks-explanation-from-agency-over-deaths-due-to-ambulance-delay-101697386785120.html</a:t>
            </a:r>
          </a:p>
          <a:p>
            <a:pPr algn="l">
              <a:lnSpc>
                <a:spcPts val="4619"/>
              </a:lnSpc>
            </a:pPr>
            <a:r>
              <a:rPr lang="en-US" sz="3299">
                <a:solidFill>
                  <a:srgbClr val="000000"/>
                </a:solidFill>
                <a:latin typeface="Canva Sans"/>
                <a:ea typeface="Canva Sans"/>
                <a:cs typeface="Canva Sans"/>
                <a:sym typeface="Canva Sans"/>
              </a:rPr>
              <a:t>•</a:t>
            </a:r>
            <a:r>
              <a:rPr lang="en-US" sz="3299" u="sng">
                <a:solidFill>
                  <a:srgbClr val="000000"/>
                </a:solidFill>
                <a:latin typeface="Canva Sans"/>
                <a:ea typeface="Canva Sans"/>
                <a:cs typeface="Canva Sans"/>
                <a:sym typeface="Canva Sans"/>
                <a:hlinkClick r:id="rId4" tooltip="https://timesofindia.indiatimes.com/city/bhopal/6-ambulances-stuck-in-jam-trafic-clogged-for-3-hours/articleshow/104839760.cms"/>
              </a:rPr>
              <a:t>https://timesofindia.indiatimes.com/city/bhopal/6-ambulances-stuck-in-jam-trafic-clogged-for-3-hours/articleshow/104839760.cms</a:t>
            </a:r>
          </a:p>
          <a:p>
            <a:pPr algn="l">
              <a:lnSpc>
                <a:spcPts val="4619"/>
              </a:lnSpc>
            </a:pPr>
            <a:r>
              <a:rPr lang="en-US" sz="3299">
                <a:solidFill>
                  <a:srgbClr val="000000"/>
                </a:solidFill>
                <a:latin typeface="Canva Sans"/>
                <a:ea typeface="Canva Sans"/>
                <a:cs typeface="Canva Sans"/>
                <a:sym typeface="Canva Sans"/>
              </a:rPr>
              <a:t>•</a:t>
            </a:r>
            <a:r>
              <a:rPr lang="en-US" sz="3299" u="sng">
                <a:solidFill>
                  <a:srgbClr val="000000"/>
                </a:solidFill>
                <a:latin typeface="Canva Sans"/>
                <a:ea typeface="Canva Sans"/>
                <a:cs typeface="Canva Sans"/>
                <a:sym typeface="Canva Sans"/>
                <a:hlinkClick r:id="rId5" tooltip="https://timesofindia.indiatimes.com/city/chandigarh/car-catches-fire-on-busy-road-traffic-jam-delays-firemen/articleshow/69002039.cms"/>
              </a:rPr>
              <a:t>https://timesofindia.indiatimes.com/city/chandigarh/car-catches-fire-on-busy-road-traffic-jam-delays-firemen/articleshow/69002039.cms</a:t>
            </a:r>
          </a:p>
          <a:p>
            <a:pPr algn="l">
              <a:lnSpc>
                <a:spcPts val="4619"/>
              </a:lnSpc>
            </a:pPr>
            <a:r>
              <a:rPr lang="en-US" sz="3299">
                <a:solidFill>
                  <a:srgbClr val="000000"/>
                </a:solidFill>
                <a:latin typeface="Canva Sans"/>
                <a:ea typeface="Canva Sans"/>
                <a:cs typeface="Canva Sans"/>
                <a:sym typeface="Canva Sans"/>
              </a:rPr>
              <a:t>•</a:t>
            </a:r>
            <a:r>
              <a:rPr lang="en-US" sz="3299" u="sng">
                <a:solidFill>
                  <a:srgbClr val="000000"/>
                </a:solidFill>
                <a:latin typeface="Canva Sans"/>
                <a:ea typeface="Canva Sans"/>
                <a:cs typeface="Canva Sans"/>
                <a:sym typeface="Canva Sans"/>
                <a:hlinkClick r:id="rId6" tooltip="https://www.timesnownews.com/mumbai/1-child-dead-the-other-critical-mumbai-familys-4-hour-ordeal-as-ambulance-gets-stuck-in-traffic-article-108130697"/>
              </a:rPr>
              <a:t>https://www.timesnownews.com/mumbai/1-child-dead-the-other-critical-mumbai-familys-4-hour-ordeal-as-ambulance-gets-stuck-in-traffic-article-108130697</a:t>
            </a:r>
          </a:p>
          <a:p>
            <a:pPr algn="l">
              <a:lnSpc>
                <a:spcPts val="461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4331"/>
        </a:solidFill>
      </p:bgPr>
    </p:bg>
    <p:spTree>
      <p:nvGrpSpPr>
        <p:cNvPr id="1" name=""/>
        <p:cNvGrpSpPr/>
        <p:nvPr/>
      </p:nvGrpSpPr>
      <p:grpSpPr>
        <a:xfrm>
          <a:off x="0" y="0"/>
          <a:ext cx="0" cy="0"/>
          <a:chOff x="0" y="0"/>
          <a:chExt cx="0" cy="0"/>
        </a:xfrm>
      </p:grpSpPr>
      <p:sp>
        <p:nvSpPr>
          <p:cNvPr name="Freeform 2" id="2"/>
          <p:cNvSpPr/>
          <p:nvPr/>
        </p:nvSpPr>
        <p:spPr>
          <a:xfrm flipH="false" flipV="false" rot="116961">
            <a:off x="2326725" y="231248"/>
            <a:ext cx="13758151" cy="9510322"/>
          </a:xfrm>
          <a:custGeom>
            <a:avLst/>
            <a:gdLst/>
            <a:ahLst/>
            <a:cxnLst/>
            <a:rect r="r" b="b" t="t" l="l"/>
            <a:pathLst>
              <a:path h="9510322" w="13758151">
                <a:moveTo>
                  <a:pt x="0" y="0"/>
                </a:moveTo>
                <a:lnTo>
                  <a:pt x="13758151" y="0"/>
                </a:lnTo>
                <a:lnTo>
                  <a:pt x="13758151" y="9510322"/>
                </a:lnTo>
                <a:lnTo>
                  <a:pt x="0" y="9510322"/>
                </a:lnTo>
                <a:lnTo>
                  <a:pt x="0" y="0"/>
                </a:lnTo>
                <a:close/>
              </a:path>
            </a:pathLst>
          </a:custGeom>
          <a:blipFill>
            <a:blip r:embed="rId2"/>
            <a:stretch>
              <a:fillRect l="0" t="0" r="0" b="0"/>
            </a:stretch>
          </a:blipFill>
        </p:spPr>
      </p:sp>
      <p:sp>
        <p:nvSpPr>
          <p:cNvPr name="Freeform 3" id="3"/>
          <p:cNvSpPr/>
          <p:nvPr/>
        </p:nvSpPr>
        <p:spPr>
          <a:xfrm flipH="false" flipV="false" rot="0">
            <a:off x="7396665" y="3737183"/>
            <a:ext cx="3494670" cy="3494670"/>
          </a:xfrm>
          <a:custGeom>
            <a:avLst/>
            <a:gdLst/>
            <a:ahLst/>
            <a:cxnLst/>
            <a:rect r="r" b="b" t="t" l="l"/>
            <a:pathLst>
              <a:path h="3494670" w="3494670">
                <a:moveTo>
                  <a:pt x="0" y="0"/>
                </a:moveTo>
                <a:lnTo>
                  <a:pt x="3494670" y="0"/>
                </a:lnTo>
                <a:lnTo>
                  <a:pt x="3494670" y="3494671"/>
                </a:lnTo>
                <a:lnTo>
                  <a:pt x="0" y="3494671"/>
                </a:lnTo>
                <a:lnTo>
                  <a:pt x="0" y="0"/>
                </a:lnTo>
                <a:close/>
              </a:path>
            </a:pathLst>
          </a:custGeom>
          <a:blipFill>
            <a:blip r:embed="rId3"/>
            <a:stretch>
              <a:fillRect l="0" t="0" r="0" b="0"/>
            </a:stretch>
          </a:blipFill>
        </p:spPr>
      </p:sp>
      <p:sp>
        <p:nvSpPr>
          <p:cNvPr name="TextBox 4" id="4"/>
          <p:cNvSpPr txBox="true"/>
          <p:nvPr/>
        </p:nvSpPr>
        <p:spPr>
          <a:xfrm rot="0">
            <a:off x="3344983" y="799713"/>
            <a:ext cx="11598035" cy="3472054"/>
          </a:xfrm>
          <a:prstGeom prst="rect">
            <a:avLst/>
          </a:prstGeom>
        </p:spPr>
        <p:txBody>
          <a:bodyPr anchor="t" rtlCol="false" tIns="0" lIns="0" bIns="0" rIns="0">
            <a:spAutoFit/>
          </a:bodyPr>
          <a:lstStyle/>
          <a:p>
            <a:pPr algn="ctr">
              <a:lnSpc>
                <a:spcPts val="12727"/>
              </a:lnSpc>
            </a:pPr>
            <a:r>
              <a:rPr lang="en-US" sz="16970">
                <a:solidFill>
                  <a:srgbClr val="2D1F13"/>
                </a:solidFill>
                <a:latin typeface="Lumios Brush"/>
                <a:ea typeface="Lumios Brush"/>
                <a:cs typeface="Lumios Brush"/>
                <a:sym typeface="Lumios Brush"/>
              </a:rPr>
              <a:t>Thank You</a:t>
            </a:r>
          </a:p>
        </p:txBody>
      </p:sp>
      <p:sp>
        <p:nvSpPr>
          <p:cNvPr name="TextBox 5" id="5"/>
          <p:cNvSpPr txBox="true"/>
          <p:nvPr/>
        </p:nvSpPr>
        <p:spPr>
          <a:xfrm rot="0">
            <a:off x="3344983" y="7336629"/>
            <a:ext cx="11721636" cy="775970"/>
          </a:xfrm>
          <a:prstGeom prst="rect">
            <a:avLst/>
          </a:prstGeom>
        </p:spPr>
        <p:txBody>
          <a:bodyPr anchor="t" rtlCol="false" tIns="0" lIns="0" bIns="0" rIns="0">
            <a:spAutoFit/>
          </a:bodyPr>
          <a:lstStyle/>
          <a:p>
            <a:pPr algn="ctr">
              <a:lnSpc>
                <a:spcPts val="5799"/>
              </a:lnSpc>
            </a:pPr>
            <a:r>
              <a:rPr lang="en-US" sz="5799">
                <a:solidFill>
                  <a:srgbClr val="2D1F13"/>
                </a:solidFill>
                <a:latin typeface="Nefelibata Sans"/>
                <a:ea typeface="Nefelibata Sans"/>
                <a:cs typeface="Nefelibata Sans"/>
                <a:sym typeface="Nefelibata Sans"/>
              </a:rPr>
              <a:t>Presented by Trailblazers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DAGQ7hiAGUY</dc:identifier>
  <dcterms:modified xsi:type="dcterms:W3CDTF">2011-08-01T06:04:30Z</dcterms:modified>
  <cp:revision>1</cp:revision>
  <dc:title>By TRAILBLAZERS</dc:title>
</cp:coreProperties>
</file>